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0.png" ContentType="image/png"/>
  <Override PartName="/ppt/media/image29.png" ContentType="image/png"/>
  <Override PartName="/ppt/media/image20.png" ContentType="image/png"/>
  <Override PartName="/ppt/media/image18.png" ContentType="image/png"/>
  <Override PartName="/ppt/media/image11.png" ContentType="image/png"/>
  <Override PartName="/ppt/media/image9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30.png" ContentType="image/png"/>
  <Override PartName="/ppt/media/image7.jpeg" ContentType="image/jpeg"/>
  <Override PartName="/ppt/media/image28.png" ContentType="image/png"/>
  <Override PartName="/ppt/media/image8.png" ContentType="image/png"/>
  <Override PartName="/ppt/media/image13.png" ContentType="image/png"/>
  <Override PartName="/ppt/media/image37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33.jpeg" ContentType="image/jpeg"/>
  <Override PartName="/ppt/media/image27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212D30-A072-4E1E-B31B-9F0D720FF3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3866760"/>
            <a:ext cx="1051524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B05BEE-F013-418B-A310-6995BF4B4EA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B72ACD-394F-4220-97DE-9A722FDF747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34064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34064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386676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386676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386676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1325CF-F9F1-4DAE-A3A1-95850E5212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B1816A6-4801-4B8C-83E1-12CFC293A2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C5FE3F9-BFCC-49FE-A3CA-594F8C5AC9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0D6A689-9932-4112-9603-B861009B45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D0C7C7-E310-4082-B401-EB0B521113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E684477-1F47-47EB-8B32-3919224E4D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35520" y="140400"/>
            <a:ext cx="11449080" cy="41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7D6BF89-E574-4626-85C5-FD2A30C583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8A7D776-3BF5-459A-9C59-D0490D5210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293D36-1AFD-476D-93DF-4D2F489C74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F9A024-B212-4AC1-B23D-FE6A7658C5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3866760"/>
            <a:ext cx="1051524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59D0DA-471E-4CC2-8E5A-5B5A03DCD5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3866760"/>
            <a:ext cx="1051524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292874-0248-482B-982E-CE459728AA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F21573-6C6E-4476-9BAC-E087D8C366B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34064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34064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386676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386676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386676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74D621-AA6E-43BA-8607-38DCEF8DAE2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3412E36-2361-4D78-AD4F-2C7EB170EE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2DE010-FA50-4116-8772-ACE16D72ED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D92A6A7-A0B1-4E7F-A845-5E4798BEED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B665B5-462A-4364-83CA-FA04D7B582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4F31421-E97F-42BA-9DCF-F6F9634657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19AC10-3F05-4224-875A-441BDEC22F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335520" y="140400"/>
            <a:ext cx="11449080" cy="41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7581D45-B023-4AAD-AB5C-B0FCC5A875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1FE1D6-06F9-4099-8406-BD368F2491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D63F20E-949E-4823-87BB-4F323CB21A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3866760"/>
            <a:ext cx="1051524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D10099-41A2-48CD-8865-FB1BC07D53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3866760"/>
            <a:ext cx="1051524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A9C2D83-AB78-41C3-B44E-6D86918A34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FFF8DAD-A58E-4E9D-A857-0835FA79960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34064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34064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386676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386676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3866760"/>
            <a:ext cx="338580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565333A-D566-47C9-9B32-523A6BD4A60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D6B05C-2449-48FD-807A-5DF64FA5464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B6B59F-3750-4065-969A-06A0883EA5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35520" y="140400"/>
            <a:ext cx="11449080" cy="41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CB15B0-53AC-4D51-9CD2-890DDC313C7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6A960F-A6EA-4F5E-91D7-07B9663A45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48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386676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10C06B-CF5A-49D9-915F-F720160ADA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340640"/>
            <a:ext cx="513108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3866760"/>
            <a:ext cx="10515240" cy="230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F06C93-A327-467B-B84F-E68B77D319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3A6E00-2E31-4806-B844-59433CB452C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Click to edit the </a:t>
            </a: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title text format</a:t>
            </a: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ck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sty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le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5659E75-53A3-4172-8AA7-DBC6153679D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3AC0CC8-42C3-4E62-8354-CE66E39E4AF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CH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hyperlink" Target="https://www.nejm.org/doi/full/10.1056/NEJMoa1800389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nejm.org/doi/full/10.1056/NEJMoa1800389" TargetMode="External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0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2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4" name="Picture 42" descr="Image"/>
          <p:cNvPicPr/>
          <p:nvPr/>
        </p:nvPicPr>
        <p:blipFill>
          <a:blip r:embed="rId1"/>
          <a:srcRect l="0" t="13533" r="0" b="10643"/>
          <a:stretch/>
        </p:blipFill>
        <p:spPr>
          <a:xfrm>
            <a:off x="1112400" y="2121120"/>
            <a:ext cx="9966960" cy="4235040"/>
          </a:xfrm>
          <a:prstGeom prst="rect">
            <a:avLst/>
          </a:prstGeom>
          <a:ln w="0">
            <a:noFill/>
          </a:ln>
        </p:spPr>
      </p:pic>
      <p:sp>
        <p:nvSpPr>
          <p:cNvPr id="125" name="Title 1"/>
          <p:cNvSpPr/>
          <p:nvPr/>
        </p:nvSpPr>
        <p:spPr>
          <a:xfrm>
            <a:off x="263520" y="0"/>
            <a:ext cx="6696360" cy="14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Calibri Light"/>
              </a:rPr>
              <a:t>Tabular data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5559C7-CC27-42DC-96B0-F05F53FBE289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Common operations on tabular data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 marL="217080" indent="-217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Tabular data has additional needs compared to arrays. Understanding how to vectorize these operations is critical for handling them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17080" indent="-217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Combine information across tables (</a:t>
            </a: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join, anti-join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51960" indent="-217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CH" sz="2400" spc="-1" strike="noStrike">
                <a:solidFill>
                  <a:srgbClr val="000000"/>
                </a:solidFill>
                <a:latin typeface="Calibri"/>
              </a:rPr>
              <a:t>Join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: e.g., combine table with experiments results with table with experiments metadata (date, location, experimenter, free-form notes, …)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51960" indent="-217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CH" sz="2400" spc="-1" strike="noStrike">
                <a:solidFill>
                  <a:srgbClr val="000000"/>
                </a:solidFill>
                <a:latin typeface="Calibri"/>
              </a:rPr>
              <a:t>Anti-join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: e.g. student compiles list of outliers, exclude them from 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e table of experiments to analyze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17080" indent="-217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Summary tables (</a:t>
            </a: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split-apply-combine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51960" indent="-217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E.g., compute average measurement and standard deviation by experimental condition and treatment dosage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17080" indent="-217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Window functions to vectorize complex computations over groups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51960" indent="-217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E.g., compute the time distance between experiments by lab technician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A8BC3B-2E04-45AB-8BC0-1774D5E7F48B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524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Joins</a:t>
            </a:r>
            <a:endParaRPr b="0" lang="en-CH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772203B-D0BE-4D39-8797-98BACE57212B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tions: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combi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ning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inform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ations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from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multip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le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tables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1" name="Picture 5" descr=""/>
          <p:cNvPicPr/>
          <p:nvPr/>
        </p:nvPicPr>
        <p:blipFill>
          <a:blip r:embed="rId1"/>
          <a:srcRect l="0" t="0" r="47418" b="0"/>
          <a:stretch/>
        </p:blipFill>
        <p:spPr>
          <a:xfrm>
            <a:off x="2209680" y="1277640"/>
            <a:ext cx="2947320" cy="2271240"/>
          </a:xfrm>
          <a:prstGeom prst="rect">
            <a:avLst/>
          </a:prstGeom>
          <a:ln w="0">
            <a:noFill/>
          </a:ln>
        </p:spPr>
      </p:pic>
      <p:pic>
        <p:nvPicPr>
          <p:cNvPr id="182" name="Picture 9" descr=""/>
          <p:cNvPicPr/>
          <p:nvPr/>
        </p:nvPicPr>
        <p:blipFill>
          <a:blip r:embed="rId2"/>
          <a:stretch/>
        </p:blipFill>
        <p:spPr>
          <a:xfrm>
            <a:off x="3407400" y="4047840"/>
            <a:ext cx="5376600" cy="2178720"/>
          </a:xfrm>
          <a:prstGeom prst="rect">
            <a:avLst/>
          </a:prstGeom>
          <a:ln w="0">
            <a:noFill/>
          </a:ln>
        </p:spPr>
      </p:pic>
      <p:sp>
        <p:nvSpPr>
          <p:cNvPr id="183" name="TextBox 11"/>
          <p:cNvSpPr/>
          <p:nvPr/>
        </p:nvSpPr>
        <p:spPr>
          <a:xfrm>
            <a:off x="5627880" y="1911240"/>
            <a:ext cx="93564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CH" sz="600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Box 12"/>
          <p:cNvSpPr/>
          <p:nvPr/>
        </p:nvSpPr>
        <p:spPr>
          <a:xfrm>
            <a:off x="2135520" y="4635000"/>
            <a:ext cx="93564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CH" sz="6000" spc="-1" strike="noStrike">
                <a:solidFill>
                  <a:srgbClr val="000000"/>
                </a:solidFill>
                <a:latin typeface="Calibri"/>
              </a:rPr>
              <a:t>=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Picture 7" descr=""/>
          <p:cNvPicPr/>
          <p:nvPr/>
        </p:nvPicPr>
        <p:blipFill>
          <a:blip r:embed="rId3"/>
          <a:stretch/>
        </p:blipFill>
        <p:spPr>
          <a:xfrm>
            <a:off x="7005240" y="1616760"/>
            <a:ext cx="3336120" cy="1592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12B5E09-20DA-4A29-9645-566AECD53C23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operations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Rectangle 7"/>
          <p:cNvSpPr/>
          <p:nvPr/>
        </p:nvSpPr>
        <p:spPr>
          <a:xfrm>
            <a:off x="7430400" y="206640"/>
            <a:ext cx="4538520" cy="99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189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920" cy="630720"/>
          </a:xfrm>
          <a:prstGeom prst="rect">
            <a:avLst/>
          </a:prstGeom>
          <a:ln w="0">
            <a:noFill/>
          </a:ln>
        </p:spPr>
      </p:pic>
      <p:sp>
        <p:nvSpPr>
          <p:cNvPr id="190" name="TextBox 9"/>
          <p:cNvSpPr/>
          <p:nvPr/>
        </p:nvSpPr>
        <p:spPr>
          <a:xfrm>
            <a:off x="8163720" y="22536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Box 10"/>
          <p:cNvSpPr/>
          <p:nvPr/>
        </p:nvSpPr>
        <p:spPr>
          <a:xfrm>
            <a:off x="8301960" y="542880"/>
            <a:ext cx="3482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020_join_operations.ipynb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41B6B39-F9F7-4769-9E5B-D4B1E105149D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operations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Join operations can be used to combine two tables using the values of one or 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ore columns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Different types of join: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left/right: keep all the column values that are present in the first/second table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inner: keep all the column values that are present in both tables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outer: keep all the column values that are present in one or the other tables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Anti-joins can be used to exclude the values that are present in one, but not the other table (filtering based on arbitrary criteria)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Rectangle 7"/>
          <p:cNvSpPr/>
          <p:nvPr/>
        </p:nvSpPr>
        <p:spPr>
          <a:xfrm>
            <a:off x="7430400" y="206640"/>
            <a:ext cx="4538520" cy="99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196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920" cy="630720"/>
          </a:xfrm>
          <a:prstGeom prst="rect">
            <a:avLst/>
          </a:prstGeom>
          <a:ln w="0">
            <a:noFill/>
          </a:ln>
        </p:spPr>
      </p:pic>
      <p:sp>
        <p:nvSpPr>
          <p:cNvPr id="197" name="TextBox 9"/>
          <p:cNvSpPr/>
          <p:nvPr/>
        </p:nvSpPr>
        <p:spPr>
          <a:xfrm>
            <a:off x="8163720" y="22536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Box 10"/>
          <p:cNvSpPr/>
          <p:nvPr/>
        </p:nvSpPr>
        <p:spPr>
          <a:xfrm>
            <a:off x="8301960" y="542880"/>
            <a:ext cx="3482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020_join_operations.ipynb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804213-356C-490B-91E5-3E1F9BBD2EA2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tions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Join operations can be used to combine two tables using the values of one or 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ore columns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Different types of join: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left/right: keep all the column values that are present in the first/second table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inner: keep all the column values that are present in both tables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outer: keep all the column values that are present in one or the other tables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Anti-joins can be used to exclude the values that are present in one, but not the other table (filtering based on arbitrary criteria)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Rectangle 4"/>
          <p:cNvSpPr/>
          <p:nvPr/>
        </p:nvSpPr>
        <p:spPr>
          <a:xfrm>
            <a:off x="7430400" y="206640"/>
            <a:ext cx="4538520" cy="99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203" name="Graphic 1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920" cy="630720"/>
          </a:xfrm>
          <a:prstGeom prst="rect">
            <a:avLst/>
          </a:prstGeom>
          <a:ln w="0">
            <a:noFill/>
          </a:ln>
        </p:spPr>
      </p:pic>
      <p:sp>
        <p:nvSpPr>
          <p:cNvPr id="204" name="TextBox 3"/>
          <p:cNvSpPr/>
          <p:nvPr/>
        </p:nvSpPr>
        <p:spPr>
          <a:xfrm>
            <a:off x="8163720" y="22536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Box 4"/>
          <p:cNvSpPr/>
          <p:nvPr/>
        </p:nvSpPr>
        <p:spPr>
          <a:xfrm>
            <a:off x="8301960" y="542880"/>
            <a:ext cx="3482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020_join_operations.ipynb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A65B05-7FBC-4C6B-AF90-73BF9F039582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Example of tabular data: “Predimed” study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838080" y="1124640"/>
            <a:ext cx="10515240" cy="855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Research question: Does Mediterranean diet help prevent cardiovascular diseases, such as heart attacks and strokes?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Content Placeholder 4"/>
          <p:cNvSpPr/>
          <p:nvPr/>
        </p:nvSpPr>
        <p:spPr>
          <a:xfrm>
            <a:off x="838080" y="2160000"/>
            <a:ext cx="6181920" cy="30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Longitudinal study following &gt; 7000 Spanish participants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Three different diets: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Mediterranean diet + extra virgin olive oil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Mediterranean diet + nuts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Control diet (low fat food items)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7307280" y="1807200"/>
            <a:ext cx="4920840" cy="3412800"/>
          </a:xfrm>
          <a:prstGeom prst="rect">
            <a:avLst/>
          </a:prstGeom>
          <a:ln w="0">
            <a:noFill/>
          </a:ln>
        </p:spPr>
      </p:pic>
      <p:sp>
        <p:nvSpPr>
          <p:cNvPr id="211" name="Content Placeholder 6"/>
          <p:cNvSpPr/>
          <p:nvPr/>
        </p:nvSpPr>
        <p:spPr>
          <a:xfrm>
            <a:off x="4992120" y="5852160"/>
            <a:ext cx="7200000" cy="44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hlinkClick r:id="rId2"/>
              </a:rPr>
              <a:t>Estruch et al. (2018). New England Journal of Medicine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0C8BCD-1D88-4162-AC1B-A734E6E0AF75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Example of tabular data: “Predimed” study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Content Placeholder 10"/>
          <p:cNvSpPr/>
          <p:nvPr/>
        </p:nvSpPr>
        <p:spPr>
          <a:xfrm>
            <a:off x="4992120" y="5852160"/>
            <a:ext cx="7200000" cy="44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hlinkClick r:id="rId1"/>
              </a:rPr>
              <a:t>Estruch et al. (2018). New England Journal of Medicine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Rectangle 5"/>
          <p:cNvSpPr/>
          <p:nvPr/>
        </p:nvSpPr>
        <p:spPr>
          <a:xfrm>
            <a:off x="2880000" y="1567440"/>
            <a:ext cx="5040000" cy="2932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Screensh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ot table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here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Mark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relevant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columns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(age,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smoking,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event, …)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BA0B95-C308-4778-B569-440887E9B701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7"/>
          <p:cNvSpPr/>
          <p:nvPr/>
        </p:nvSpPr>
        <p:spPr>
          <a:xfrm>
            <a:off x="7428240" y="205920"/>
            <a:ext cx="4538520" cy="99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838080" y="1496160"/>
            <a:ext cx="10515240" cy="46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 joins to add the experimental information to the data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(who followed which diet)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 anti-joins to remove outliers 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(people who self-reported not following the diet)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#3 on 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git.aspp.school/ASPP/2024-heraklion-data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TextBox 8"/>
          <p:cNvSpPr/>
          <p:nvPr/>
        </p:nvSpPr>
        <p:spPr>
          <a:xfrm>
            <a:off x="7930800" y="22464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4080" cy="555120"/>
          </a:xfrm>
          <a:prstGeom prst="rect">
            <a:avLst/>
          </a:prstGeom>
          <a:ln w="0">
            <a:noFill/>
          </a:ln>
        </p:spPr>
      </p:pic>
      <p:sp>
        <p:nvSpPr>
          <p:cNvPr id="221" name="TextBox 12"/>
          <p:cNvSpPr/>
          <p:nvPr/>
        </p:nvSpPr>
        <p:spPr>
          <a:xfrm>
            <a:off x="8301960" y="542880"/>
            <a:ext cx="3482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exercises/tabular_join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5964840" cy="95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4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3600"/>
            </a:b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4E33E60-F491-4C64-A320-48E328638123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524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Split-apply-combine</a:t>
            </a:r>
            <a:endParaRPr b="0" lang="en-CH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0CA22C0-F74A-429A-B61A-819F9FEF56CD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at is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tabu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lar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?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dt" idx="1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28" name="Table 6"/>
          <p:cNvGraphicFramePr/>
          <p:nvPr/>
        </p:nvGraphicFramePr>
        <p:xfrm>
          <a:off x="1841400" y="2421000"/>
          <a:ext cx="8528040" cy="143424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124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Date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speed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direction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Rain fall (mm)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Hours of sun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8.3.2024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9.3.2024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9" name="Table 2"/>
          <p:cNvGraphicFramePr/>
          <p:nvPr/>
        </p:nvGraphicFramePr>
        <p:xfrm>
          <a:off x="1833480" y="4343400"/>
          <a:ext cx="8528040" cy="166428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Subject ID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Condition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Presentation nr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 time (ms)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30" name="TextBox 7"/>
          <p:cNvSpPr/>
          <p:nvPr/>
        </p:nvSpPr>
        <p:spPr>
          <a:xfrm>
            <a:off x="5519880" y="762120"/>
            <a:ext cx="3744000" cy="912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Unlike arrays, each column can represent another type of value, with different data types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" name="Straight Arrow Connector 10"/>
          <p:cNvCxnSpPr/>
          <p:nvPr/>
        </p:nvCxnSpPr>
        <p:spPr>
          <a:xfrm flipH="1">
            <a:off x="5015880" y="1937880"/>
            <a:ext cx="504360" cy="380880"/>
          </a:xfrm>
          <a:prstGeom prst="straightConnector1">
            <a:avLst/>
          </a:prstGeom>
          <a:ln w="38100">
            <a:solidFill>
              <a:srgbClr val="000000"/>
            </a:solidFill>
            <a:tailEnd len="med" type="triangle" w="med"/>
          </a:ln>
        </p:spPr>
      </p:cxnSp>
      <p:cxnSp>
        <p:nvCxnSpPr>
          <p:cNvPr id="132" name="Straight Arrow Connector 12"/>
          <p:cNvCxnSpPr/>
          <p:nvPr/>
        </p:nvCxnSpPr>
        <p:spPr>
          <a:xfrm flipH="1">
            <a:off x="6167880" y="1829520"/>
            <a:ext cx="144360" cy="489240"/>
          </a:xfrm>
          <a:prstGeom prst="straightConnector1">
            <a:avLst/>
          </a:prstGeom>
          <a:ln w="38100">
            <a:solidFill>
              <a:srgbClr val="000000"/>
            </a:solidFill>
            <a:tailEnd len="med" type="triangle" w="med"/>
          </a:ln>
        </p:spPr>
      </p:cxnSp>
      <p:cxnSp>
        <p:nvCxnSpPr>
          <p:cNvPr id="133" name="Straight Arrow Connector 14"/>
          <p:cNvCxnSpPr/>
          <p:nvPr/>
        </p:nvCxnSpPr>
        <p:spPr>
          <a:xfrm>
            <a:off x="7679880" y="1849320"/>
            <a:ext cx="72360" cy="469440"/>
          </a:xfrm>
          <a:prstGeom prst="straightConnector1">
            <a:avLst/>
          </a:prstGeom>
          <a:ln w="38100">
            <a:solidFill>
              <a:srgbClr val="000000"/>
            </a:solidFill>
            <a:tailEnd len="med" type="triangle" w="med"/>
          </a:ln>
        </p:spPr>
      </p:cxnSp>
      <p:cxnSp>
        <p:nvCxnSpPr>
          <p:cNvPr id="134" name="Straight Arrow Connector 16"/>
          <p:cNvCxnSpPr/>
          <p:nvPr/>
        </p:nvCxnSpPr>
        <p:spPr>
          <a:xfrm>
            <a:off x="9120240" y="1851480"/>
            <a:ext cx="248760" cy="467280"/>
          </a:xfrm>
          <a:prstGeom prst="straightConnector1">
            <a:avLst/>
          </a:prstGeom>
          <a:ln w="38100">
            <a:solidFill>
              <a:srgbClr val="000000"/>
            </a:solidFill>
            <a:tailEnd len="med" type="triangle" w="med"/>
          </a:ln>
        </p:spPr>
      </p:cxnSp>
      <p:cxnSp>
        <p:nvCxnSpPr>
          <p:cNvPr id="135" name="Straight Arrow Connector 18"/>
          <p:cNvCxnSpPr/>
          <p:nvPr/>
        </p:nvCxnSpPr>
        <p:spPr>
          <a:xfrm flipH="1">
            <a:off x="2877840" y="1487880"/>
            <a:ext cx="2138400" cy="830880"/>
          </a:xfrm>
          <a:prstGeom prst="straightConnector1">
            <a:avLst/>
          </a:prstGeom>
          <a:ln w="38100">
            <a:solidFill>
              <a:srgbClr val="000000"/>
            </a:solidFill>
            <a:tailEnd len="med" type="triangle" w="med"/>
          </a:ln>
        </p:spPr>
      </p:cxn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AAA815E-571F-470D-A15B-D25587BEACB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basic structure of most numerical analyses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27" name="Picture 11" descr=""/>
          <p:cNvPicPr/>
          <p:nvPr/>
        </p:nvPicPr>
        <p:blipFill>
          <a:blip r:embed="rId1"/>
          <a:stretch/>
        </p:blipFill>
        <p:spPr>
          <a:xfrm>
            <a:off x="3935880" y="2162520"/>
            <a:ext cx="2886480" cy="4558680"/>
          </a:xfrm>
          <a:prstGeom prst="rect">
            <a:avLst/>
          </a:prstGeom>
          <a:ln w="0">
            <a:noFill/>
          </a:ln>
        </p:spPr>
      </p:pic>
      <p:pic>
        <p:nvPicPr>
          <p:cNvPr id="228" name="Picture 12" descr=""/>
          <p:cNvPicPr/>
          <p:nvPr/>
        </p:nvPicPr>
        <p:blipFill>
          <a:blip r:embed="rId2"/>
          <a:stretch/>
        </p:blipFill>
        <p:spPr>
          <a:xfrm>
            <a:off x="7584840" y="2500560"/>
            <a:ext cx="1476720" cy="362916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13" descr=""/>
          <p:cNvPicPr/>
          <p:nvPr/>
        </p:nvPicPr>
        <p:blipFill>
          <a:blip r:embed="rId3"/>
          <a:stretch/>
        </p:blipFill>
        <p:spPr>
          <a:xfrm>
            <a:off x="9859680" y="2999880"/>
            <a:ext cx="1811880" cy="1955160"/>
          </a:xfrm>
          <a:prstGeom prst="rect">
            <a:avLst/>
          </a:prstGeom>
          <a:ln w="0">
            <a:noFill/>
          </a:ln>
        </p:spPr>
      </p:pic>
      <p:pic>
        <p:nvPicPr>
          <p:cNvPr id="230" name="Picture 14" descr=""/>
          <p:cNvPicPr/>
          <p:nvPr/>
        </p:nvPicPr>
        <p:blipFill>
          <a:blip r:embed="rId4"/>
          <a:stretch/>
        </p:blipFill>
        <p:spPr>
          <a:xfrm>
            <a:off x="460080" y="2783880"/>
            <a:ext cx="2664000" cy="2588760"/>
          </a:xfrm>
          <a:prstGeom prst="rect">
            <a:avLst/>
          </a:prstGeom>
          <a:ln w="0">
            <a:noFill/>
          </a:ln>
        </p:spPr>
      </p:pic>
      <p:sp>
        <p:nvSpPr>
          <p:cNvPr id="231" name="TextBox 15"/>
          <p:cNvSpPr/>
          <p:nvPr/>
        </p:nvSpPr>
        <p:spPr>
          <a:xfrm>
            <a:off x="2617920" y="1321920"/>
            <a:ext cx="187200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split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Box 16"/>
          <p:cNvSpPr/>
          <p:nvPr/>
        </p:nvSpPr>
        <p:spPr>
          <a:xfrm>
            <a:off x="6311880" y="1321920"/>
            <a:ext cx="187200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apply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Box 17"/>
          <p:cNvSpPr/>
          <p:nvPr/>
        </p:nvSpPr>
        <p:spPr>
          <a:xfrm>
            <a:off x="9783360" y="1321920"/>
            <a:ext cx="187200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combine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4" name="Straight Arrow Connector 19"/>
          <p:cNvCxnSpPr/>
          <p:nvPr/>
        </p:nvCxnSpPr>
        <p:spPr>
          <a:xfrm flipV="1">
            <a:off x="3287520" y="2783520"/>
            <a:ext cx="648360" cy="74268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235" name="Straight Arrow Connector 20"/>
          <p:cNvCxnSpPr/>
          <p:nvPr/>
        </p:nvCxnSpPr>
        <p:spPr>
          <a:xfrm flipV="1">
            <a:off x="3281400" y="3784320"/>
            <a:ext cx="648360" cy="11268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236" name="Straight Arrow Connector 21"/>
          <p:cNvCxnSpPr/>
          <p:nvPr/>
        </p:nvCxnSpPr>
        <p:spPr>
          <a:xfrm>
            <a:off x="3281760" y="4326480"/>
            <a:ext cx="637560" cy="39636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237" name="Straight Arrow Connector 22"/>
          <p:cNvCxnSpPr/>
          <p:nvPr/>
        </p:nvCxnSpPr>
        <p:spPr>
          <a:xfrm>
            <a:off x="3291840" y="5254200"/>
            <a:ext cx="637920" cy="118728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238" name="Straight Arrow Connector 25"/>
          <p:cNvCxnSpPr/>
          <p:nvPr/>
        </p:nvCxnSpPr>
        <p:spPr>
          <a:xfrm>
            <a:off x="3281400" y="4874760"/>
            <a:ext cx="648360" cy="75420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sp>
        <p:nvSpPr>
          <p:cNvPr id="239" name="TextBox 29"/>
          <p:cNvSpPr/>
          <p:nvPr/>
        </p:nvSpPr>
        <p:spPr>
          <a:xfrm>
            <a:off x="3228840" y="273456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A1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Box 30"/>
          <p:cNvSpPr/>
          <p:nvPr/>
        </p:nvSpPr>
        <p:spPr>
          <a:xfrm>
            <a:off x="3223800" y="351648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A2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Box 31"/>
          <p:cNvSpPr/>
          <p:nvPr/>
        </p:nvSpPr>
        <p:spPr>
          <a:xfrm>
            <a:off x="3223800" y="402048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B1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Box 32"/>
          <p:cNvSpPr/>
          <p:nvPr/>
        </p:nvSpPr>
        <p:spPr>
          <a:xfrm>
            <a:off x="3233520" y="475452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B2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Box 33"/>
          <p:cNvSpPr/>
          <p:nvPr/>
        </p:nvSpPr>
        <p:spPr>
          <a:xfrm>
            <a:off x="3233520" y="524448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C2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Right Arrow 40"/>
          <p:cNvSpPr/>
          <p:nvPr/>
        </p:nvSpPr>
        <p:spPr>
          <a:xfrm>
            <a:off x="6996240" y="4089240"/>
            <a:ext cx="503640" cy="8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5" name="TextBox 41"/>
          <p:cNvSpPr/>
          <p:nvPr/>
        </p:nvSpPr>
        <p:spPr>
          <a:xfrm>
            <a:off x="6837120" y="3702960"/>
            <a:ext cx="78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1800" spc="-1" strike="noStrike">
                <a:solidFill>
                  <a:srgbClr val="000000"/>
                </a:solidFill>
                <a:latin typeface="Calibri"/>
              </a:rPr>
              <a:t>mean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6" name="Straight Arrow Connector 42"/>
          <p:cNvCxnSpPr/>
          <p:nvPr/>
        </p:nvCxnSpPr>
        <p:spPr>
          <a:xfrm>
            <a:off x="9076320" y="2923920"/>
            <a:ext cx="707400" cy="59292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247" name="Straight Arrow Connector 44"/>
          <p:cNvCxnSpPr/>
          <p:nvPr/>
        </p:nvCxnSpPr>
        <p:spPr>
          <a:xfrm>
            <a:off x="9076320" y="3645000"/>
            <a:ext cx="707400" cy="19584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248" name="Straight Arrow Connector 46"/>
          <p:cNvCxnSpPr/>
          <p:nvPr/>
        </p:nvCxnSpPr>
        <p:spPr>
          <a:xfrm flipV="1">
            <a:off x="9065520" y="4205160"/>
            <a:ext cx="718200" cy="21708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249" name="Straight Arrow Connector 48"/>
          <p:cNvCxnSpPr/>
          <p:nvPr/>
        </p:nvCxnSpPr>
        <p:spPr>
          <a:xfrm flipV="1">
            <a:off x="9076320" y="4421880"/>
            <a:ext cx="707400" cy="70776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250" name="Straight Arrow Connector 50"/>
          <p:cNvCxnSpPr/>
          <p:nvPr/>
        </p:nvCxnSpPr>
        <p:spPr>
          <a:xfrm flipV="1">
            <a:off x="9076320" y="4775400"/>
            <a:ext cx="707400" cy="116352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307C2D5-1C73-4BE2-90B8-FB7DDBD356EB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7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Split-apply-combine 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operations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Rectangle 7"/>
          <p:cNvSpPr/>
          <p:nvPr/>
        </p:nvSpPr>
        <p:spPr>
          <a:xfrm>
            <a:off x="7430400" y="206640"/>
            <a:ext cx="4538520" cy="99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254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920" cy="630720"/>
          </a:xfrm>
          <a:prstGeom prst="rect">
            <a:avLst/>
          </a:prstGeom>
          <a:ln w="0">
            <a:noFill/>
          </a:ln>
        </p:spPr>
      </p:pic>
      <p:sp>
        <p:nvSpPr>
          <p:cNvPr id="255" name="TextBox 9"/>
          <p:cNvSpPr/>
          <p:nvPr/>
        </p:nvSpPr>
        <p:spPr>
          <a:xfrm>
            <a:off x="8163720" y="22536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Box 10"/>
          <p:cNvSpPr/>
          <p:nvPr/>
        </p:nvSpPr>
        <p:spPr>
          <a:xfrm>
            <a:off x="8301960" y="542880"/>
            <a:ext cx="3482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030_tabular_data/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030_split-apply-combine.ipynb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7A6732-C01B-480B-96BF-E17F5AED720F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7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Split-apply-combine 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operations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Tabular data tools have a way to vectorize the standard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split-apply-combine operations, using a “group-by” command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addition, Pandas has got a “pivot-table” command that can be used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simplify the creation of more complex summary tables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Rectangle 7"/>
          <p:cNvSpPr/>
          <p:nvPr/>
        </p:nvSpPr>
        <p:spPr>
          <a:xfrm>
            <a:off x="7430400" y="206640"/>
            <a:ext cx="4538520" cy="99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261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920" cy="6307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9"/>
          <p:cNvSpPr/>
          <p:nvPr/>
        </p:nvSpPr>
        <p:spPr>
          <a:xfrm>
            <a:off x="8163720" y="22536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Box 10"/>
          <p:cNvSpPr/>
          <p:nvPr/>
        </p:nvSpPr>
        <p:spPr>
          <a:xfrm>
            <a:off x="8301960" y="542880"/>
            <a:ext cx="3482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030_tabular_data/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030_split-apply-combine.ipynb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0A5980-7E19-46B1-99AC-AD002E719293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65" name="Picture 11" descr=""/>
          <p:cNvPicPr/>
          <p:nvPr/>
        </p:nvPicPr>
        <p:blipFill>
          <a:blip r:embed="rId1"/>
          <a:stretch/>
        </p:blipFill>
        <p:spPr>
          <a:xfrm>
            <a:off x="3935880" y="2162520"/>
            <a:ext cx="2886480" cy="45586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12" descr=""/>
          <p:cNvPicPr/>
          <p:nvPr/>
        </p:nvPicPr>
        <p:blipFill>
          <a:blip r:embed="rId2"/>
          <a:stretch/>
        </p:blipFill>
        <p:spPr>
          <a:xfrm>
            <a:off x="7584840" y="2500560"/>
            <a:ext cx="1476720" cy="362916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13" descr=""/>
          <p:cNvPicPr/>
          <p:nvPr/>
        </p:nvPicPr>
        <p:blipFill>
          <a:blip r:embed="rId3"/>
          <a:stretch/>
        </p:blipFill>
        <p:spPr>
          <a:xfrm>
            <a:off x="9859680" y="2999880"/>
            <a:ext cx="1811880" cy="195516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14" descr=""/>
          <p:cNvPicPr/>
          <p:nvPr/>
        </p:nvPicPr>
        <p:blipFill>
          <a:blip r:embed="rId4"/>
          <a:stretch/>
        </p:blipFill>
        <p:spPr>
          <a:xfrm>
            <a:off x="460080" y="2783880"/>
            <a:ext cx="2664000" cy="2588760"/>
          </a:xfrm>
          <a:prstGeom prst="rect">
            <a:avLst/>
          </a:prstGeom>
          <a:ln w="0">
            <a:noFill/>
          </a:ln>
        </p:spPr>
      </p:pic>
      <p:sp>
        <p:nvSpPr>
          <p:cNvPr id="269" name="TextBox 15"/>
          <p:cNvSpPr/>
          <p:nvPr/>
        </p:nvSpPr>
        <p:spPr>
          <a:xfrm>
            <a:off x="2617920" y="1321920"/>
            <a:ext cx="187200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split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Box 16"/>
          <p:cNvSpPr/>
          <p:nvPr/>
        </p:nvSpPr>
        <p:spPr>
          <a:xfrm>
            <a:off x="6311880" y="1321920"/>
            <a:ext cx="187200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apply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Box 17"/>
          <p:cNvSpPr/>
          <p:nvPr/>
        </p:nvSpPr>
        <p:spPr>
          <a:xfrm>
            <a:off x="9783360" y="1321920"/>
            <a:ext cx="187200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combine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2" name="Straight Arrow Connector 19"/>
          <p:cNvCxnSpPr/>
          <p:nvPr/>
        </p:nvCxnSpPr>
        <p:spPr>
          <a:xfrm flipV="1">
            <a:off x="3287520" y="2783520"/>
            <a:ext cx="648360" cy="74268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273" name="Straight Arrow Connector 20"/>
          <p:cNvCxnSpPr/>
          <p:nvPr/>
        </p:nvCxnSpPr>
        <p:spPr>
          <a:xfrm flipV="1">
            <a:off x="3281400" y="3784320"/>
            <a:ext cx="648360" cy="11268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274" name="Straight Arrow Connector 21"/>
          <p:cNvCxnSpPr/>
          <p:nvPr/>
        </p:nvCxnSpPr>
        <p:spPr>
          <a:xfrm>
            <a:off x="3281760" y="4326480"/>
            <a:ext cx="637560" cy="39636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275" name="Straight Arrow Connector 22"/>
          <p:cNvCxnSpPr/>
          <p:nvPr/>
        </p:nvCxnSpPr>
        <p:spPr>
          <a:xfrm>
            <a:off x="3291840" y="5254200"/>
            <a:ext cx="637920" cy="118728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276" name="Straight Arrow Connector 25"/>
          <p:cNvCxnSpPr/>
          <p:nvPr/>
        </p:nvCxnSpPr>
        <p:spPr>
          <a:xfrm>
            <a:off x="3281400" y="4874760"/>
            <a:ext cx="648360" cy="75420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sp>
        <p:nvSpPr>
          <p:cNvPr id="277" name="TextBox 29"/>
          <p:cNvSpPr/>
          <p:nvPr/>
        </p:nvSpPr>
        <p:spPr>
          <a:xfrm>
            <a:off x="3228840" y="273456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A1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Box 30"/>
          <p:cNvSpPr/>
          <p:nvPr/>
        </p:nvSpPr>
        <p:spPr>
          <a:xfrm>
            <a:off x="3223800" y="351648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A2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Box 31"/>
          <p:cNvSpPr/>
          <p:nvPr/>
        </p:nvSpPr>
        <p:spPr>
          <a:xfrm>
            <a:off x="3223800" y="402048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B1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Box 32"/>
          <p:cNvSpPr/>
          <p:nvPr/>
        </p:nvSpPr>
        <p:spPr>
          <a:xfrm>
            <a:off x="3233520" y="475452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B2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Box 33"/>
          <p:cNvSpPr/>
          <p:nvPr/>
        </p:nvSpPr>
        <p:spPr>
          <a:xfrm>
            <a:off x="3233520" y="5244480"/>
            <a:ext cx="64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C2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Right Arrow 40"/>
          <p:cNvSpPr/>
          <p:nvPr/>
        </p:nvSpPr>
        <p:spPr>
          <a:xfrm>
            <a:off x="6996240" y="4089240"/>
            <a:ext cx="503640" cy="8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3" name="TextBox 41"/>
          <p:cNvSpPr/>
          <p:nvPr/>
        </p:nvSpPr>
        <p:spPr>
          <a:xfrm>
            <a:off x="6837120" y="3702960"/>
            <a:ext cx="78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1800" spc="-1" strike="noStrike">
                <a:solidFill>
                  <a:srgbClr val="000000"/>
                </a:solidFill>
                <a:latin typeface="Calibri"/>
              </a:rPr>
              <a:t>mean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4" name="Straight Arrow Connector 42"/>
          <p:cNvCxnSpPr/>
          <p:nvPr/>
        </p:nvCxnSpPr>
        <p:spPr>
          <a:xfrm>
            <a:off x="9076320" y="2923920"/>
            <a:ext cx="707400" cy="59292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285" name="Straight Arrow Connector 44"/>
          <p:cNvCxnSpPr/>
          <p:nvPr/>
        </p:nvCxnSpPr>
        <p:spPr>
          <a:xfrm>
            <a:off x="9076320" y="3645000"/>
            <a:ext cx="707400" cy="19584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286" name="Straight Arrow Connector 46"/>
          <p:cNvCxnSpPr/>
          <p:nvPr/>
        </p:nvCxnSpPr>
        <p:spPr>
          <a:xfrm flipV="1">
            <a:off x="9065520" y="4205160"/>
            <a:ext cx="718200" cy="21708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287" name="Straight Arrow Connector 48"/>
          <p:cNvCxnSpPr/>
          <p:nvPr/>
        </p:nvCxnSpPr>
        <p:spPr>
          <a:xfrm flipV="1">
            <a:off x="9076320" y="4421880"/>
            <a:ext cx="707400" cy="70776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288" name="Straight Arrow Connector 50"/>
          <p:cNvCxnSpPr/>
          <p:nvPr/>
        </p:nvCxnSpPr>
        <p:spPr>
          <a:xfrm flipV="1">
            <a:off x="9076320" y="4775400"/>
            <a:ext cx="707400" cy="116352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sp>
        <p:nvSpPr>
          <p:cNvPr id="289" name="TextBox 7"/>
          <p:cNvSpPr/>
          <p:nvPr/>
        </p:nvSpPr>
        <p:spPr>
          <a:xfrm>
            <a:off x="515520" y="293760"/>
            <a:ext cx="11160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2800" spc="-1" strike="noStrike">
                <a:solidFill>
                  <a:srgbClr val="000000"/>
                </a:solidFill>
                <a:latin typeface="Consolas"/>
              </a:rPr>
              <a:t>df</a:t>
            </a:r>
            <a:r>
              <a:rPr b="0" lang="en-CH" sz="28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.groupby(‘condition_id’)</a:t>
            </a:r>
            <a:r>
              <a:rPr b="0" lang="en-CH" sz="2800" spc="-1" strike="noStrike">
                <a:solidFill>
                  <a:schemeClr val="accent1">
                    <a:lumMod val="75000"/>
                  </a:schemeClr>
                </a:solidFill>
                <a:latin typeface="Consolas"/>
              </a:rPr>
              <a:t>[‘response_time’].mean()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48F4FA7-C2A4-4988-A1D4-F9A24B605302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1" name="Picture 14" descr=""/>
          <p:cNvPicPr/>
          <p:nvPr/>
        </p:nvPicPr>
        <p:blipFill>
          <a:blip r:embed="rId1"/>
          <a:stretch/>
        </p:blipFill>
        <p:spPr>
          <a:xfrm>
            <a:off x="1775520" y="2645640"/>
            <a:ext cx="3399120" cy="33033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15"/>
          <p:cNvSpPr/>
          <p:nvPr/>
        </p:nvSpPr>
        <p:spPr>
          <a:xfrm>
            <a:off x="9984600" y="476640"/>
            <a:ext cx="187200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split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Box 16"/>
          <p:cNvSpPr/>
          <p:nvPr/>
        </p:nvSpPr>
        <p:spPr>
          <a:xfrm>
            <a:off x="9984600" y="1214280"/>
            <a:ext cx="187200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apply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Box 17"/>
          <p:cNvSpPr/>
          <p:nvPr/>
        </p:nvSpPr>
        <p:spPr>
          <a:xfrm>
            <a:off x="9987480" y="2017440"/>
            <a:ext cx="187200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combine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TextBox 1"/>
          <p:cNvSpPr/>
          <p:nvPr/>
        </p:nvSpPr>
        <p:spPr>
          <a:xfrm>
            <a:off x="515520" y="325800"/>
            <a:ext cx="1116072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data.pivot_table(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	</a:t>
            </a: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index='condition_id', columns='response'</a:t>
            </a: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	</a:t>
            </a:r>
            <a:r>
              <a:rPr b="0" lang="en-US" sz="2800" spc="-1" strike="noStrike">
                <a:solidFill>
                  <a:schemeClr val="accent1">
                    <a:lumMod val="75000"/>
                  </a:schemeClr>
                </a:solidFill>
                <a:latin typeface="Consolas"/>
              </a:rPr>
              <a:t>values='response_time', aggfunc='mean',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6" name="Picture 2" descr=""/>
          <p:cNvPicPr/>
          <p:nvPr/>
        </p:nvPicPr>
        <p:blipFill>
          <a:blip r:embed="rId2"/>
          <a:stretch/>
        </p:blipFill>
        <p:spPr>
          <a:xfrm>
            <a:off x="6966000" y="3065400"/>
            <a:ext cx="2374560" cy="2463480"/>
          </a:xfrm>
          <a:prstGeom prst="rect">
            <a:avLst/>
          </a:prstGeom>
          <a:ln w="0">
            <a:noFill/>
          </a:ln>
        </p:spPr>
      </p:pic>
      <p:sp>
        <p:nvSpPr>
          <p:cNvPr id="297" name="Right Arrow 6"/>
          <p:cNvSpPr/>
          <p:nvPr/>
        </p:nvSpPr>
        <p:spPr>
          <a:xfrm>
            <a:off x="5818320" y="3867120"/>
            <a:ext cx="503640" cy="8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7388A6-5A38-4AF0-BBFB-8B4434F93CA0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angle 7"/>
          <p:cNvSpPr/>
          <p:nvPr/>
        </p:nvSpPr>
        <p:spPr>
          <a:xfrm>
            <a:off x="7428240" y="205920"/>
            <a:ext cx="4538520" cy="99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 summary statistics for the neural data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#4 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git.aspp.school/ASPP/2024-heraklion-data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TextBox 8"/>
          <p:cNvSpPr/>
          <p:nvPr/>
        </p:nvSpPr>
        <p:spPr>
          <a:xfrm>
            <a:off x="7930800" y="22464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4080" cy="555120"/>
          </a:xfrm>
          <a:prstGeom prst="rect">
            <a:avLst/>
          </a:prstGeom>
          <a:ln w="0">
            <a:noFill/>
          </a:ln>
        </p:spPr>
      </p:pic>
      <p:sp>
        <p:nvSpPr>
          <p:cNvPr id="303" name="TextBox 12"/>
          <p:cNvSpPr/>
          <p:nvPr/>
        </p:nvSpPr>
        <p:spPr>
          <a:xfrm>
            <a:off x="8301960" y="542880"/>
            <a:ext cx="3482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exercises/</a:t>
            </a:r>
            <a:br>
              <a:rPr sz="1400"/>
            </a:b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tabular_split_apply_combine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6898320" cy="95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4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3600"/>
            </a:b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06D0B25-CB91-4DAA-B905-00021B8177D1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7"/>
          <p:cNvSpPr/>
          <p:nvPr/>
        </p:nvSpPr>
        <p:spPr>
          <a:xfrm>
            <a:off x="7428240" y="205920"/>
            <a:ext cx="4538520" cy="99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 some summary tables for the WHO tuberculosis data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" name="TextBox 8"/>
          <p:cNvSpPr/>
          <p:nvPr/>
        </p:nvSpPr>
        <p:spPr>
          <a:xfrm>
            <a:off x="7930800" y="22464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4080" cy="555120"/>
          </a:xfrm>
          <a:prstGeom prst="rect">
            <a:avLst/>
          </a:prstGeom>
          <a:ln w="0">
            <a:noFill/>
          </a:ln>
        </p:spPr>
      </p:pic>
      <p:sp>
        <p:nvSpPr>
          <p:cNvPr id="310" name="TextBox 12"/>
          <p:cNvSpPr/>
          <p:nvPr/>
        </p:nvSpPr>
        <p:spPr>
          <a:xfrm>
            <a:off x="8301960" y="542880"/>
            <a:ext cx="3482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exercises/tuberculosis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5892840" cy="95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4000"/>
          </a:bodyPr>
          <a:p>
            <a:pPr indent="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3600"/>
            </a:b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2" name="Picture 6" descr=""/>
          <p:cNvPicPr/>
          <p:nvPr/>
        </p:nvPicPr>
        <p:blipFill>
          <a:blip r:embed="rId2"/>
          <a:stretch/>
        </p:blipFill>
        <p:spPr>
          <a:xfrm>
            <a:off x="1559520" y="2781000"/>
            <a:ext cx="8916120" cy="2880000"/>
          </a:xfrm>
          <a:prstGeom prst="rect">
            <a:avLst/>
          </a:prstGeom>
          <a:ln w="0">
            <a:noFill/>
          </a:ln>
        </p:spPr>
      </p:pic>
      <p:sp>
        <p:nvSpPr>
          <p:cNvPr id="313" name="TextBox 9"/>
          <p:cNvSpPr/>
          <p:nvPr/>
        </p:nvSpPr>
        <p:spPr>
          <a:xfrm>
            <a:off x="4223880" y="2137320"/>
            <a:ext cx="79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Males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TextBox 11"/>
          <p:cNvSpPr/>
          <p:nvPr/>
        </p:nvSpPr>
        <p:spPr>
          <a:xfrm>
            <a:off x="5026320" y="2137320"/>
            <a:ext cx="1516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15-24 years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5" name="Straight Arrow Connector 13"/>
          <p:cNvCxnSpPr>
            <a:stCxn id="313" idx="2"/>
          </p:cNvCxnSpPr>
          <p:nvPr/>
        </p:nvCxnSpPr>
        <p:spPr>
          <a:xfrm>
            <a:off x="4619520" y="2501280"/>
            <a:ext cx="252360" cy="351720"/>
          </a:xfrm>
          <a:prstGeom prst="straightConnector1">
            <a:avLst/>
          </a:prstGeom>
          <a:ln w="38100">
            <a:solidFill>
              <a:srgbClr val="000000"/>
            </a:solidFill>
            <a:tailEnd len="med" type="triangle" w="med"/>
          </a:ln>
        </p:spPr>
      </p:cxnSp>
      <p:cxnSp>
        <p:nvCxnSpPr>
          <p:cNvPr id="316" name="Straight Arrow Connector 14"/>
          <p:cNvCxnSpPr/>
          <p:nvPr/>
        </p:nvCxnSpPr>
        <p:spPr>
          <a:xfrm flipH="1">
            <a:off x="5159880" y="2423160"/>
            <a:ext cx="239400" cy="429840"/>
          </a:xfrm>
          <a:prstGeom prst="straightConnector1">
            <a:avLst/>
          </a:prstGeom>
          <a:ln w="38100">
            <a:solidFill>
              <a:srgbClr val="000000"/>
            </a:solidFill>
            <a:tailEnd len="med" type="triangle" w="med"/>
          </a:ln>
        </p:spPr>
      </p:cxn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09D49CB-9C55-4918-87DA-8D6FF866A39F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524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Tidy </a:t>
            </a: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Data</a:t>
            </a:r>
            <a:endParaRPr b="0" lang="en-CH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381A617-E9CD-41A8-AC9E-26F8EE00DEFB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7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Same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data,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differe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nt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organi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zation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Which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one is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best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for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analys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is?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1" name="Picture 6" descr=""/>
          <p:cNvPicPr/>
          <p:nvPr/>
        </p:nvPicPr>
        <p:blipFill>
          <a:blip r:embed="rId1"/>
          <a:stretch/>
        </p:blipFill>
        <p:spPr>
          <a:xfrm>
            <a:off x="6527880" y="3078000"/>
            <a:ext cx="4368600" cy="1510920"/>
          </a:xfrm>
          <a:prstGeom prst="rect">
            <a:avLst/>
          </a:prstGeom>
          <a:ln w="0">
            <a:noFill/>
          </a:ln>
        </p:spPr>
      </p:pic>
      <p:pic>
        <p:nvPicPr>
          <p:cNvPr id="322" name="Picture 7" descr=""/>
          <p:cNvPicPr/>
          <p:nvPr/>
        </p:nvPicPr>
        <p:blipFill>
          <a:blip r:embed="rId2"/>
          <a:stretch/>
        </p:blipFill>
        <p:spPr>
          <a:xfrm>
            <a:off x="551520" y="2119320"/>
            <a:ext cx="5384520" cy="1257120"/>
          </a:xfrm>
          <a:prstGeom prst="rect">
            <a:avLst/>
          </a:prstGeom>
          <a:ln w="0">
            <a:noFill/>
          </a:ln>
        </p:spPr>
      </p:pic>
      <p:pic>
        <p:nvPicPr>
          <p:cNvPr id="323" name="Picture 8" descr=""/>
          <p:cNvPicPr/>
          <p:nvPr/>
        </p:nvPicPr>
        <p:blipFill>
          <a:blip r:embed="rId3"/>
          <a:stretch/>
        </p:blipFill>
        <p:spPr>
          <a:xfrm>
            <a:off x="2927520" y="3944160"/>
            <a:ext cx="2920680" cy="2273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003D4AB-F0F7-48D5-B228-96DCF74B032F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7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Same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data,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differe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nt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organi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zation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Which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one is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best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for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analys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is?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dt" idx="3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6" name="Picture 6" descr=""/>
          <p:cNvPicPr/>
          <p:nvPr/>
        </p:nvPicPr>
        <p:blipFill>
          <a:blip r:embed="rId1"/>
          <a:stretch/>
        </p:blipFill>
        <p:spPr>
          <a:xfrm>
            <a:off x="6527880" y="3078000"/>
            <a:ext cx="4368600" cy="1510920"/>
          </a:xfrm>
          <a:prstGeom prst="rect">
            <a:avLst/>
          </a:prstGeom>
          <a:ln w="0">
            <a:noFill/>
          </a:ln>
        </p:spPr>
      </p:pic>
      <p:pic>
        <p:nvPicPr>
          <p:cNvPr id="327" name="Picture 7" descr=""/>
          <p:cNvPicPr/>
          <p:nvPr/>
        </p:nvPicPr>
        <p:blipFill>
          <a:blip r:embed="rId2"/>
          <a:stretch/>
        </p:blipFill>
        <p:spPr>
          <a:xfrm>
            <a:off x="551520" y="2119320"/>
            <a:ext cx="5384520" cy="1257120"/>
          </a:xfrm>
          <a:prstGeom prst="rect">
            <a:avLst/>
          </a:prstGeom>
          <a:ln w="0">
            <a:noFill/>
          </a:ln>
        </p:spPr>
      </p:pic>
      <p:pic>
        <p:nvPicPr>
          <p:cNvPr id="328" name="Picture 8" descr=""/>
          <p:cNvPicPr/>
          <p:nvPr/>
        </p:nvPicPr>
        <p:blipFill>
          <a:blip r:embed="rId3"/>
          <a:stretch/>
        </p:blipFill>
        <p:spPr>
          <a:xfrm>
            <a:off x="2927520" y="3944160"/>
            <a:ext cx="2920680" cy="2273040"/>
          </a:xfrm>
          <a:prstGeom prst="rect">
            <a:avLst/>
          </a:prstGeom>
          <a:ln w="0">
            <a:noFill/>
          </a:ln>
        </p:spPr>
      </p:pic>
      <p:sp>
        <p:nvSpPr>
          <p:cNvPr id="329" name="TextBox 2"/>
          <p:cNvSpPr/>
          <p:nvPr/>
        </p:nvSpPr>
        <p:spPr>
          <a:xfrm>
            <a:off x="3048120" y="1772640"/>
            <a:ext cx="5711760" cy="2284200"/>
          </a:xfrm>
          <a:custGeom>
            <a:avLst/>
            <a:gdLst>
              <a:gd name="textAreaLeft" fmla="*/ 0 w 5711760"/>
              <a:gd name="textAreaRight" fmla="*/ 5712120 w 5711760"/>
              <a:gd name="textAreaTop" fmla="*/ 0 h 2284200"/>
              <a:gd name="textAreaBottom" fmla="*/ 2284560 h 2284200"/>
            </a:gdLst>
            <a:ahLst/>
            <a:rect l="textAreaLeft" t="textAreaTop" r="textAreaRight" b="textAreaBottom"/>
            <a:pathLst>
              <a:path fill="none" w="5712296" h="2308324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stroke="0" w="5712296" h="2308324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</a:rPr>
              <a:t>What do we want?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H" sz="3600" spc="-1" strike="noStrike">
                <a:solidFill>
                  <a:srgbClr val="000000"/>
                </a:solidFill>
                <a:latin typeface="Calibri"/>
              </a:rPr>
              <a:t>We want data to be in a natural format, such that data analysis is easy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565582E-AB5B-4B63-8102-530EE9F1E116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What is tabular data?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38" name="Table 6"/>
          <p:cNvGraphicFramePr/>
          <p:nvPr/>
        </p:nvGraphicFramePr>
        <p:xfrm>
          <a:off x="1841400" y="2421000"/>
          <a:ext cx="8528040" cy="143424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124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Date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speed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direction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Rain fall (mm)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Hours of sun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8.3.2024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9.3.2024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" name="Table 2"/>
          <p:cNvGraphicFramePr/>
          <p:nvPr/>
        </p:nvGraphicFramePr>
        <p:xfrm>
          <a:off x="1833480" y="4343400"/>
          <a:ext cx="8528040" cy="166428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Subject ID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Condition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Presentation nr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 time (ms)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40" name="TextBox 7"/>
          <p:cNvSpPr/>
          <p:nvPr/>
        </p:nvSpPr>
        <p:spPr>
          <a:xfrm>
            <a:off x="695520" y="998280"/>
            <a:ext cx="2736000" cy="11869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Column and rows have meaningful labels (indices) that are attached to the data for each operation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AF015A-06F1-4CB3-A65E-A46C15D74113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Tidy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332" name="Table 8"/>
          <p:cNvGraphicFramePr/>
          <p:nvPr/>
        </p:nvGraphicFramePr>
        <p:xfrm>
          <a:off x="2905200" y="2988000"/>
          <a:ext cx="6120360" cy="1664280"/>
        </p:xfrm>
        <a:graphic>
          <a:graphicData uri="http://schemas.openxmlformats.org/drawingml/2006/table">
            <a:tbl>
              <a:tblPr/>
              <a:tblGrid>
                <a:gridCol w="1224000"/>
                <a:gridCol w="1368000"/>
                <a:gridCol w="864000"/>
                <a:gridCol w="1152000"/>
                <a:gridCol w="151200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Subject ID 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Condition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Trial nr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Response time (ms)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Response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3" name="TextBox 10"/>
          <p:cNvSpPr/>
          <p:nvPr/>
        </p:nvSpPr>
        <p:spPr>
          <a:xfrm>
            <a:off x="2764080" y="2329560"/>
            <a:ext cx="6402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2800" spc="-1" strike="noStrike">
                <a:solidFill>
                  <a:schemeClr val="accent6"/>
                </a:solidFill>
                <a:latin typeface="Calibri"/>
              </a:rPr>
              <a:t>Variables (or features, attributes)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Box 11"/>
          <p:cNvSpPr/>
          <p:nvPr/>
        </p:nvSpPr>
        <p:spPr>
          <a:xfrm rot="16200000">
            <a:off x="707400" y="3470040"/>
            <a:ext cx="23749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2800" spc="-1" strike="noStrike">
                <a:solidFill>
                  <a:schemeClr val="accent5"/>
                </a:solidFill>
                <a:latin typeface="Calibri"/>
              </a:rPr>
              <a:t>Observations (or samples)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Box 12"/>
          <p:cNvSpPr/>
          <p:nvPr/>
        </p:nvSpPr>
        <p:spPr>
          <a:xfrm>
            <a:off x="4223880" y="311400"/>
            <a:ext cx="6552360" cy="1918440"/>
          </a:xfrm>
          <a:custGeom>
            <a:avLst/>
            <a:gdLst>
              <a:gd name="textAreaLeft" fmla="*/ 0 w 6552360"/>
              <a:gd name="textAreaRight" fmla="*/ 6552720 w 6552360"/>
              <a:gd name="textAreaTop" fmla="*/ 0 h 1918440"/>
              <a:gd name="textAreaBottom" fmla="*/ 1918800 h 1918440"/>
            </a:gdLst>
            <a:ahLst/>
            <a:rect l="textAreaLeft" t="textAreaTop" r="textAreaRight" b="textAreaBottom"/>
            <a:pathLst>
              <a:path fill="none" w="6552728" h="156966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stroke="0" w="6552728" h="156966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MR10"/>
              </a:rPr>
              <a:t>In tidy data: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MR10"/>
              </a:rPr>
              <a:t>1. Each variable forms a column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MR10"/>
              </a:rPr>
              <a:t>2. Each observation forms a row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MR10"/>
              </a:rPr>
              <a:t>3. Each type of observational unit forms a table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Box 13"/>
          <p:cNvSpPr/>
          <p:nvPr/>
        </p:nvSpPr>
        <p:spPr>
          <a:xfrm>
            <a:off x="1050120" y="5146560"/>
            <a:ext cx="29376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1800" spc="-1" strike="noStrike">
                <a:solidFill>
                  <a:schemeClr val="accent5">
                    <a:lumMod val="75000"/>
                  </a:schemeClr>
                </a:solidFill>
                <a:latin typeface="Calibri"/>
              </a:rPr>
              <a:t>Observations</a:t>
            </a: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 increase when new units (dates, subjects, …) are measured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Box 9"/>
          <p:cNvSpPr/>
          <p:nvPr/>
        </p:nvSpPr>
        <p:spPr>
          <a:xfrm>
            <a:off x="9388800" y="2387880"/>
            <a:ext cx="23958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1800" spc="-1" strike="noStrike">
                <a:solidFill>
                  <a:schemeClr val="accent6"/>
                </a:solidFill>
                <a:latin typeface="Calibri"/>
              </a:rPr>
              <a:t>Variables</a:t>
            </a: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 increase when new types of measurements are introduced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9E5B96C-22E9-465B-A089-260B45829CB7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0" name="TextBox 13"/>
          <p:cNvSpPr/>
          <p:nvPr/>
        </p:nvSpPr>
        <p:spPr>
          <a:xfrm>
            <a:off x="386280" y="850680"/>
            <a:ext cx="59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Identify variables, observations, and values. What would a tidy version look like?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Rectangle 1"/>
          <p:cNvSpPr/>
          <p:nvPr/>
        </p:nvSpPr>
        <p:spPr>
          <a:xfrm>
            <a:off x="11052360" y="205920"/>
            <a:ext cx="827640" cy="702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342" name="Graphic 11" descr=""/>
          <p:cNvPicPr/>
          <p:nvPr/>
        </p:nvPicPr>
        <p:blipFill>
          <a:blip r:embed="rId1"/>
          <a:stretch/>
        </p:blipFill>
        <p:spPr>
          <a:xfrm>
            <a:off x="11119320" y="279720"/>
            <a:ext cx="694080" cy="555120"/>
          </a:xfrm>
          <a:prstGeom prst="rect">
            <a:avLst/>
          </a:prstGeom>
          <a:ln w="0">
            <a:noFill/>
          </a:ln>
        </p:spPr>
      </p:pic>
      <p:pic>
        <p:nvPicPr>
          <p:cNvPr id="343" name="Picture 12" descr=""/>
          <p:cNvPicPr/>
          <p:nvPr/>
        </p:nvPicPr>
        <p:blipFill>
          <a:blip r:embed="rId2"/>
          <a:stretch/>
        </p:blipFill>
        <p:spPr>
          <a:xfrm>
            <a:off x="318600" y="2106360"/>
            <a:ext cx="7772040" cy="3675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32C6923-5C1D-4BDB-A2A3-5FDF95E221DB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dt" idx="4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46" name="Picture 7" descr=""/>
          <p:cNvPicPr/>
          <p:nvPr/>
        </p:nvPicPr>
        <p:blipFill>
          <a:blip r:embed="rId1"/>
          <a:stretch/>
        </p:blipFill>
        <p:spPr>
          <a:xfrm>
            <a:off x="318600" y="2106360"/>
            <a:ext cx="7772040" cy="3675240"/>
          </a:xfrm>
          <a:prstGeom prst="rect">
            <a:avLst/>
          </a:prstGeom>
          <a:ln w="0">
            <a:noFill/>
          </a:ln>
        </p:spPr>
      </p:pic>
      <p:sp>
        <p:nvSpPr>
          <p:cNvPr id="347" name="TextBox 13"/>
          <p:cNvSpPr/>
          <p:nvPr/>
        </p:nvSpPr>
        <p:spPr>
          <a:xfrm>
            <a:off x="386280" y="850680"/>
            <a:ext cx="59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Identify variables, observations, and values. What would a tidy version look like?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Picture 14" descr=""/>
          <p:cNvPicPr/>
          <p:nvPr/>
        </p:nvPicPr>
        <p:blipFill>
          <a:blip r:embed="rId2"/>
          <a:stretch/>
        </p:blipFill>
        <p:spPr>
          <a:xfrm>
            <a:off x="8256240" y="2106360"/>
            <a:ext cx="3476520" cy="3266640"/>
          </a:xfrm>
          <a:prstGeom prst="rect">
            <a:avLst/>
          </a:prstGeom>
          <a:ln w="0">
            <a:noFill/>
          </a:ln>
        </p:spPr>
      </p:pic>
      <p:sp>
        <p:nvSpPr>
          <p:cNvPr id="349" name="Rectangle 1"/>
          <p:cNvSpPr/>
          <p:nvPr/>
        </p:nvSpPr>
        <p:spPr>
          <a:xfrm>
            <a:off x="11052360" y="205920"/>
            <a:ext cx="827640" cy="702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350" name="Graphic 11" descr=""/>
          <p:cNvPicPr/>
          <p:nvPr/>
        </p:nvPicPr>
        <p:blipFill>
          <a:blip r:embed="rId3"/>
          <a:stretch/>
        </p:blipFill>
        <p:spPr>
          <a:xfrm>
            <a:off x="11119320" y="279720"/>
            <a:ext cx="694080" cy="555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41116EC-8D09-4E47-94FC-5273E33D9DB6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Messy data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TextBox 6"/>
          <p:cNvSpPr/>
          <p:nvPr/>
        </p:nvSpPr>
        <p:spPr>
          <a:xfrm>
            <a:off x="6879600" y="244080"/>
            <a:ext cx="4896360" cy="1552680"/>
          </a:xfrm>
          <a:prstGeom prst="rect">
            <a:avLst/>
          </a:prstGeom>
          <a:solidFill>
            <a:srgbClr val="f20000">
              <a:alpha val="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Baskerville"/>
                <a:ea typeface="Baskerville"/>
              </a:rPr>
              <a:t>“</a:t>
            </a:r>
            <a:r>
              <a:rPr b="0" i="1" lang="en-US" sz="2400" spc="-1" strike="noStrike">
                <a:solidFill>
                  <a:srgbClr val="000000"/>
                </a:solidFill>
                <a:latin typeface="Baskerville"/>
                <a:ea typeface="Baskerville"/>
              </a:rPr>
              <a:t>Tidy datasets are all alike but every messy dataset is messy in its own way” </a:t>
            </a:r>
            <a:br>
              <a:rPr sz="2400"/>
            </a:br>
            <a:r>
              <a:rPr b="0" i="1" lang="en-US" sz="2400" spc="-1" strike="noStrike">
                <a:solidFill>
                  <a:srgbClr val="000000"/>
                </a:solidFill>
                <a:latin typeface="Baskerville"/>
                <a:ea typeface="Baskerville"/>
              </a:rPr>
              <a:t>– Hadley Wickham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Picture 8" descr=""/>
          <p:cNvPicPr/>
          <p:nvPr/>
        </p:nvPicPr>
        <p:blipFill>
          <a:blip r:embed="rId1"/>
          <a:stretch/>
        </p:blipFill>
        <p:spPr>
          <a:xfrm>
            <a:off x="3647880" y="4149000"/>
            <a:ext cx="2077200" cy="1685880"/>
          </a:xfrm>
          <a:prstGeom prst="rect">
            <a:avLst/>
          </a:prstGeom>
          <a:ln w="0">
            <a:noFill/>
          </a:ln>
        </p:spPr>
      </p:pic>
      <p:sp>
        <p:nvSpPr>
          <p:cNvPr id="355" name="TextBox 9"/>
          <p:cNvSpPr/>
          <p:nvPr/>
        </p:nvSpPr>
        <p:spPr>
          <a:xfrm>
            <a:off x="3594600" y="2889360"/>
            <a:ext cx="1728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Column headers are values, not variable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Box 10"/>
          <p:cNvSpPr/>
          <p:nvPr/>
        </p:nvSpPr>
        <p:spPr>
          <a:xfrm>
            <a:off x="5254200" y="3182400"/>
            <a:ext cx="9295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" name="Picture 11" descr=""/>
          <p:cNvPicPr/>
          <p:nvPr/>
        </p:nvPicPr>
        <p:blipFill>
          <a:blip r:embed="rId2"/>
          <a:stretch/>
        </p:blipFill>
        <p:spPr>
          <a:xfrm>
            <a:off x="565200" y="2919600"/>
            <a:ext cx="2525040" cy="23522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2"/>
          <p:cNvSpPr/>
          <p:nvPr/>
        </p:nvSpPr>
        <p:spPr>
          <a:xfrm>
            <a:off x="542880" y="1756440"/>
            <a:ext cx="1952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Variables are stored in both rows and columns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Box 13"/>
          <p:cNvSpPr/>
          <p:nvPr/>
        </p:nvSpPr>
        <p:spPr>
          <a:xfrm>
            <a:off x="2376720" y="2012040"/>
            <a:ext cx="9295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Picture 14" descr=""/>
          <p:cNvPicPr/>
          <p:nvPr/>
        </p:nvPicPr>
        <p:blipFill>
          <a:blip r:embed="rId3"/>
          <a:stretch/>
        </p:blipFill>
        <p:spPr>
          <a:xfrm>
            <a:off x="9230040" y="3901320"/>
            <a:ext cx="2233800" cy="2173320"/>
          </a:xfrm>
          <a:prstGeom prst="rect">
            <a:avLst/>
          </a:prstGeom>
          <a:ln w="0">
            <a:noFill/>
          </a:ln>
        </p:spPr>
      </p:pic>
      <p:sp>
        <p:nvSpPr>
          <p:cNvPr id="361" name="TextBox 15"/>
          <p:cNvSpPr/>
          <p:nvPr/>
        </p:nvSpPr>
        <p:spPr>
          <a:xfrm>
            <a:off x="9227880" y="2710440"/>
            <a:ext cx="1908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Multiple variables are stored in one column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Box 16"/>
          <p:cNvSpPr/>
          <p:nvPr/>
        </p:nvSpPr>
        <p:spPr>
          <a:xfrm>
            <a:off x="11044800" y="2879280"/>
            <a:ext cx="9295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Box 17"/>
          <p:cNvSpPr/>
          <p:nvPr/>
        </p:nvSpPr>
        <p:spPr>
          <a:xfrm>
            <a:off x="6187320" y="1749600"/>
            <a:ext cx="1728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Some variables are stored in the file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Box 18"/>
          <p:cNvSpPr/>
          <p:nvPr/>
        </p:nvSpPr>
        <p:spPr>
          <a:xfrm>
            <a:off x="7915320" y="1884240"/>
            <a:ext cx="9295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Box 20"/>
          <p:cNvSpPr/>
          <p:nvPr/>
        </p:nvSpPr>
        <p:spPr>
          <a:xfrm>
            <a:off x="6187320" y="2890440"/>
            <a:ext cx="2690280" cy="1063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2024-01_prices_DE.csv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2024-01_prices_FR.csv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2024-02_prices_DE.csv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2024-02_prices_FR.csv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E8EA22D-BCFF-4FB2-90F1-EB30FC2E3D32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72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life-changing magic of tidying up data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Pivoting – we know this one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69" name="Picture 6" descr="Image"/>
          <p:cNvPicPr/>
          <p:nvPr/>
        </p:nvPicPr>
        <p:blipFill>
          <a:blip r:embed="rId1"/>
          <a:srcRect l="13464" t="0" r="8349" b="0"/>
          <a:stretch/>
        </p:blipFill>
        <p:spPr>
          <a:xfrm>
            <a:off x="9264240" y="588240"/>
            <a:ext cx="2721600" cy="3480840"/>
          </a:xfrm>
          <a:prstGeom prst="rect">
            <a:avLst/>
          </a:prstGeom>
          <a:ln w="0">
            <a:noFill/>
          </a:ln>
        </p:spPr>
      </p:pic>
      <p:sp>
        <p:nvSpPr>
          <p:cNvPr id="370" name="TextBox 7"/>
          <p:cNvSpPr/>
          <p:nvPr/>
        </p:nvSpPr>
        <p:spPr>
          <a:xfrm>
            <a:off x="3180600" y="5094360"/>
            <a:ext cx="6264360" cy="1186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df.pivot_table(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index=['city', 'date'], columns='type’, 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values='temperature', aggfunc='max’,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Picture 6" descr=""/>
          <p:cNvPicPr/>
          <p:nvPr/>
        </p:nvPicPr>
        <p:blipFill>
          <a:blip r:embed="rId2"/>
          <a:stretch/>
        </p:blipFill>
        <p:spPr>
          <a:xfrm>
            <a:off x="882720" y="2480760"/>
            <a:ext cx="2525040" cy="2352240"/>
          </a:xfrm>
          <a:prstGeom prst="rect">
            <a:avLst/>
          </a:prstGeom>
          <a:ln w="0">
            <a:noFill/>
          </a:ln>
        </p:spPr>
      </p:pic>
      <p:pic>
        <p:nvPicPr>
          <p:cNvPr id="372" name="Picture 10" descr=""/>
          <p:cNvPicPr/>
          <p:nvPr/>
        </p:nvPicPr>
        <p:blipFill>
          <a:blip r:embed="rId3"/>
          <a:stretch/>
        </p:blipFill>
        <p:spPr>
          <a:xfrm>
            <a:off x="6022800" y="2629440"/>
            <a:ext cx="2553120" cy="182520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1"/>
          <p:cNvSpPr/>
          <p:nvPr/>
        </p:nvSpPr>
        <p:spPr>
          <a:xfrm>
            <a:off x="3800880" y="2127600"/>
            <a:ext cx="2302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The “type” column is storing variable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Right Arrow 13"/>
          <p:cNvSpPr/>
          <p:nvPr/>
        </p:nvSpPr>
        <p:spPr>
          <a:xfrm>
            <a:off x="3945960" y="3754800"/>
            <a:ext cx="1769040" cy="43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5" name="TextBox 14"/>
          <p:cNvSpPr/>
          <p:nvPr/>
        </p:nvSpPr>
        <p:spPr>
          <a:xfrm>
            <a:off x="3963600" y="3465000"/>
            <a:ext cx="1666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pivot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Box 8"/>
          <p:cNvSpPr/>
          <p:nvPr/>
        </p:nvSpPr>
        <p:spPr>
          <a:xfrm>
            <a:off x="6018120" y="2161800"/>
            <a:ext cx="9295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3FF017A-6646-424A-9077-F1A4CE385539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4" descr="Image"/>
          <p:cNvPicPr/>
          <p:nvPr/>
        </p:nvPicPr>
        <p:blipFill>
          <a:blip r:embed="rId1"/>
          <a:srcRect l="16022" t="0" r="5951" b="0"/>
          <a:stretch/>
        </p:blipFill>
        <p:spPr>
          <a:xfrm>
            <a:off x="9262800" y="581040"/>
            <a:ext cx="2721600" cy="3488040"/>
          </a:xfrm>
          <a:prstGeom prst="rect">
            <a:avLst/>
          </a:prstGeom>
          <a:ln w="0">
            <a:noFill/>
          </a:ln>
        </p:spPr>
      </p:pic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72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life-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changi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ng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magic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of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tidyin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g up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Melting – it’s kind of the opposite of pivoting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dt" idx="4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1" name="Picture 8" descr=""/>
          <p:cNvPicPr/>
          <p:nvPr/>
        </p:nvPicPr>
        <p:blipFill>
          <a:blip r:embed="rId2"/>
          <a:stretch/>
        </p:blipFill>
        <p:spPr>
          <a:xfrm>
            <a:off x="1503000" y="2860200"/>
            <a:ext cx="2077200" cy="1685880"/>
          </a:xfrm>
          <a:prstGeom prst="rect">
            <a:avLst/>
          </a:prstGeom>
          <a:ln w="0">
            <a:noFill/>
          </a:ln>
        </p:spPr>
      </p:pic>
      <p:pic>
        <p:nvPicPr>
          <p:cNvPr id="382" name="Picture 9" descr=""/>
          <p:cNvPicPr/>
          <p:nvPr/>
        </p:nvPicPr>
        <p:blipFill>
          <a:blip r:embed="rId3"/>
          <a:stretch/>
        </p:blipFill>
        <p:spPr>
          <a:xfrm>
            <a:off x="5969880" y="2067120"/>
            <a:ext cx="2870280" cy="2990520"/>
          </a:xfrm>
          <a:prstGeom prst="rect">
            <a:avLst/>
          </a:prstGeom>
          <a:ln w="0">
            <a:noFill/>
          </a:ln>
        </p:spPr>
      </p:pic>
      <p:sp>
        <p:nvSpPr>
          <p:cNvPr id="383" name="TextBox 7"/>
          <p:cNvSpPr/>
          <p:nvPr/>
        </p:nvSpPr>
        <p:spPr>
          <a:xfrm>
            <a:off x="1379520" y="5172480"/>
            <a:ext cx="943272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onsolas"/>
              </a:rPr>
              <a:t>pd.melt(data, id_vars=['subject', 'date'], value_name='response_time')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TextBox 10"/>
          <p:cNvSpPr/>
          <p:nvPr/>
        </p:nvSpPr>
        <p:spPr>
          <a:xfrm>
            <a:off x="857160" y="1937160"/>
            <a:ext cx="21387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The treatment values are stored as a column name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TextBox 11"/>
          <p:cNvSpPr/>
          <p:nvPr/>
        </p:nvSpPr>
        <p:spPr>
          <a:xfrm>
            <a:off x="3024360" y="2192760"/>
            <a:ext cx="71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8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😱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Right Arrow 12"/>
          <p:cNvSpPr/>
          <p:nvPr/>
        </p:nvSpPr>
        <p:spPr>
          <a:xfrm>
            <a:off x="3945960" y="3487320"/>
            <a:ext cx="1769040" cy="43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87" name="TextBox 13"/>
          <p:cNvSpPr/>
          <p:nvPr/>
        </p:nvSpPr>
        <p:spPr>
          <a:xfrm>
            <a:off x="3963600" y="3197520"/>
            <a:ext cx="1666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melt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Box 6"/>
          <p:cNvSpPr/>
          <p:nvPr/>
        </p:nvSpPr>
        <p:spPr>
          <a:xfrm>
            <a:off x="1379520" y="5628240"/>
            <a:ext cx="9615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Split the columns in (A) “id_vars” and (B) non-”id_vars”. The column names in (B) are used as new values in a new column “variable”. The values in columns (B) go into a new column, “response_time”.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2D4906-12AF-4DFB-9472-9B20484C67BB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2" descr="Image"/>
          <p:cNvPicPr/>
          <p:nvPr/>
        </p:nvPicPr>
        <p:blipFill>
          <a:blip r:embed="rId1"/>
          <a:srcRect l="2154" t="0" r="23761" b="5248"/>
          <a:stretch/>
        </p:blipFill>
        <p:spPr>
          <a:xfrm>
            <a:off x="9264240" y="588240"/>
            <a:ext cx="2721600" cy="3480840"/>
          </a:xfrm>
          <a:prstGeom prst="rect">
            <a:avLst/>
          </a:prstGeom>
          <a:ln w="0">
            <a:noFill/>
          </a:ln>
        </p:spPr>
      </p:pic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72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life-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changi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ng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magic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of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tidyin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g up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813780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</a:rPr>
              <a:t>pd.concat 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– add together tables with the same variables (columns)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TextBox 6"/>
          <p:cNvSpPr/>
          <p:nvPr/>
        </p:nvSpPr>
        <p:spPr>
          <a:xfrm>
            <a:off x="789120" y="2541600"/>
            <a:ext cx="1728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Some variables are stored in the file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Box 14"/>
          <p:cNvSpPr/>
          <p:nvPr/>
        </p:nvSpPr>
        <p:spPr>
          <a:xfrm>
            <a:off x="2552400" y="2775960"/>
            <a:ext cx="71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8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😱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Box 15"/>
          <p:cNvSpPr/>
          <p:nvPr/>
        </p:nvSpPr>
        <p:spPr>
          <a:xfrm>
            <a:off x="838080" y="3530880"/>
            <a:ext cx="2690280" cy="1063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2024-01_prices_DE.csv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2024-01_prices_FR.csv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2024-02_prices_DE.csv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2024-02_prices_FR.csv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Box 16"/>
          <p:cNvSpPr/>
          <p:nvPr/>
        </p:nvSpPr>
        <p:spPr>
          <a:xfrm>
            <a:off x="4367880" y="2602080"/>
            <a:ext cx="6392160" cy="3496680"/>
          </a:xfrm>
          <a:prstGeom prst="rect">
            <a:avLst/>
          </a:prstGeom>
          <a:solidFill>
            <a:srgbClr val="e2f0d9">
              <a:alpha val="71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tables = []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for filename in filenames:  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# Parse filename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year_month, _, country = filename[:-4].split('_')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# Read table and add columns for the variables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df = pd.read_csv(filename)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# Add the variables that were in the filename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df['year_month'] = year_month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df['country’] = country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# Store table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tables.append(df)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# Create complete table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tidy_df =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pd.concat(tables)</a:t>
            </a:r>
            <a:r>
              <a:rPr b="1" lang="en-CH" sz="1600" spc="-1" strike="noStrike">
                <a:solidFill>
                  <a:srgbClr val="000000"/>
                </a:solidFill>
                <a:latin typeface="Consolas"/>
              </a:rPr>
              <a:t>   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C6E684B-5228-4032-914C-BDED62D337C4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 2"/>
          <p:cNvSpPr/>
          <p:nvPr/>
        </p:nvSpPr>
        <p:spPr>
          <a:xfrm>
            <a:off x="7428240" y="205920"/>
            <a:ext cx="4538520" cy="99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-on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Tidy up the data set in the tuberculosis exercise</a:t>
            </a:r>
            <a:br>
              <a:rPr sz="2800"/>
            </a:b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and compute the summary stats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#5 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2024-heraklion-data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dt" idx="4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1" name="TextBox 9"/>
          <p:cNvSpPr/>
          <p:nvPr/>
        </p:nvSpPr>
        <p:spPr>
          <a:xfrm>
            <a:off x="7930800" y="22464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2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4080" cy="55512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1" descr=""/>
          <p:cNvPicPr/>
          <p:nvPr/>
        </p:nvPicPr>
        <p:blipFill>
          <a:blip r:embed="rId2"/>
          <a:stretch/>
        </p:blipFill>
        <p:spPr>
          <a:xfrm>
            <a:off x="7506000" y="3141000"/>
            <a:ext cx="2989800" cy="290880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1"/>
          <p:cNvSpPr/>
          <p:nvPr/>
        </p:nvSpPr>
        <p:spPr>
          <a:xfrm>
            <a:off x="7527960" y="2102760"/>
            <a:ext cx="1916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</a:rPr>
              <a:t>Multiple variables are stored in one column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Box 8"/>
          <p:cNvSpPr/>
          <p:nvPr/>
        </p:nvSpPr>
        <p:spPr>
          <a:xfrm>
            <a:off x="8301960" y="542880"/>
            <a:ext cx="3482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exercises/tabular_tidy_data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TextBox 7"/>
          <p:cNvSpPr/>
          <p:nvPr/>
        </p:nvSpPr>
        <p:spPr>
          <a:xfrm>
            <a:off x="9595080" y="2243880"/>
            <a:ext cx="9295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2C4A56-978A-4775-8E1E-589334DAACDB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 8"/>
          <p:cNvSpPr/>
          <p:nvPr/>
        </p:nvSpPr>
        <p:spPr>
          <a:xfrm>
            <a:off x="7838280" y="1054080"/>
            <a:ext cx="3888000" cy="540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Why is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tidy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good?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62654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Many analyses require a simple sequence of steps: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Filter by individual variables to discard data that is not needed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Group and summarize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Re-arrange (e.g. sort)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Visualize</a:t>
            </a: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Joining tidy tables is easy! 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One can write generic code that takes tidy data as input. </a:t>
            </a:r>
            <a:br>
              <a:rPr sz="2400"/>
            </a:b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For example, </a:t>
            </a:r>
            <a:r>
              <a:rPr b="1" lang="en-CH" sz="2400" spc="-1" strike="noStrike">
                <a:solidFill>
                  <a:srgbClr val="000000"/>
                </a:solidFill>
                <a:latin typeface="Calibri"/>
              </a:rPr>
              <a:t>seaborn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 relies on tidy data to make complex plots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CH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1" name="TextBox 7"/>
          <p:cNvSpPr/>
          <p:nvPr/>
        </p:nvSpPr>
        <p:spPr>
          <a:xfrm>
            <a:off x="8449560" y="1370520"/>
            <a:ext cx="26650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sns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swarmplot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</a:rPr>
              <a:t>(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data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</a:rPr>
              <a:t>=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df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</a:rPr>
              <a:t>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x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</a:rPr>
              <a:t>=</a:t>
            </a:r>
            <a:r>
              <a:rPr b="0" lang="en-US" sz="1800" spc="-1" strike="noStrike">
                <a:solidFill>
                  <a:srgbClr val="4a6991"/>
                </a:solidFill>
                <a:latin typeface="Consolas"/>
              </a:rPr>
              <a:t>"body_mass_g"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</a:rPr>
              <a:t>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y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</a:rPr>
              <a:t>=</a:t>
            </a:r>
            <a:r>
              <a:rPr b="0" lang="en-US" sz="1800" spc="-1" strike="noStrike">
                <a:solidFill>
                  <a:srgbClr val="4a6991"/>
                </a:solidFill>
                <a:latin typeface="Consolas"/>
              </a:rPr>
              <a:t>"sex"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</a:rPr>
              <a:t>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hue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</a:rPr>
              <a:t>=</a:t>
            </a:r>
            <a:r>
              <a:rPr b="0" lang="en-US" sz="1800" spc="-1" strike="noStrike">
                <a:solidFill>
                  <a:srgbClr val="4a6991"/>
                </a:solidFill>
                <a:latin typeface="Consolas"/>
              </a:rPr>
              <a:t>"species”,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2" name="Picture 2" descr=""/>
          <p:cNvPicPr/>
          <p:nvPr/>
        </p:nvPicPr>
        <p:blipFill>
          <a:blip r:embed="rId1"/>
          <a:stretch/>
        </p:blipFill>
        <p:spPr>
          <a:xfrm>
            <a:off x="7968240" y="3440880"/>
            <a:ext cx="3628080" cy="27356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6BE837-23F6-4B99-A30B-46AF4B195CC9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524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Window functions</a:t>
            </a:r>
            <a:endParaRPr b="0" lang="en-CH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BA23056-12FC-4845-A672-6B8889B34313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Spread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sheets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and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databa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ses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rule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world!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TextBox 8"/>
          <p:cNvSpPr/>
          <p:nvPr/>
        </p:nvSpPr>
        <p:spPr>
          <a:xfrm>
            <a:off x="7248240" y="6250320"/>
            <a:ext cx="4562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100" spc="-1" strike="noStrike">
                <a:solidFill>
                  <a:srgbClr val="a6a6a6"/>
                </a:solidFill>
                <a:latin typeface="Calibri"/>
              </a:rPr>
              <a:t>https://techcommunity.microsoft.com/t5/excel-blog/guinness-world-records-the-largest-collection-of-spreadsheet/ba-p/216592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4" name="Group 11"/>
          <p:cNvGrpSpPr/>
          <p:nvPr/>
        </p:nvGrpSpPr>
        <p:grpSpPr>
          <a:xfrm>
            <a:off x="2446200" y="1184040"/>
            <a:ext cx="7299000" cy="4982040"/>
            <a:chOff x="2446200" y="1184040"/>
            <a:chExt cx="7299000" cy="4982040"/>
          </a:xfrm>
        </p:grpSpPr>
        <p:pic>
          <p:nvPicPr>
            <p:cNvPr id="145" name="Picture 6" descr=""/>
            <p:cNvPicPr/>
            <p:nvPr/>
          </p:nvPicPr>
          <p:blipFill>
            <a:blip r:embed="rId1"/>
            <a:stretch/>
          </p:blipFill>
          <p:spPr>
            <a:xfrm>
              <a:off x="2452680" y="1184040"/>
              <a:ext cx="7095960" cy="498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6" name="TextBox 7"/>
            <p:cNvSpPr/>
            <p:nvPr/>
          </p:nvSpPr>
          <p:spPr>
            <a:xfrm>
              <a:off x="2446200" y="5589000"/>
              <a:ext cx="729900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i="1" lang="en-CH" sz="1400" spc="-1" strike="noStrike">
                  <a:solidFill>
                    <a:srgbClr val="ffffff"/>
                  </a:solidFill>
                  <a:latin typeface="Calibri"/>
                </a:rPr>
                <a:t>Ariel </a:t>
              </a:r>
              <a:r>
                <a:rPr b="1" i="1" lang="en-US" sz="1400" spc="-1" strike="noStrike">
                  <a:solidFill>
                    <a:srgbClr val="ffffff"/>
                  </a:solidFill>
                  <a:latin typeface="SegoeUI"/>
                </a:rPr>
                <a:t>Fischman holds the Guinness World Record for owning the most spreadsheet software (over 500!)</a:t>
              </a: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1111BFC-7C44-49EB-8A78-26F38B65CC72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functi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ons: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group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ed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row-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by-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row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tions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Window functions” are a kind of split-apply-combine operation, but instead of aggregating the data in a group and returning one value per group, they return one value per row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Examples: ranking all entries in a group; computing the distance between timestamps per group; number the rows by group in chronological order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In Pandas, most of these operations can be performed with a combination of sorting and grouping-by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dt" idx="4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C0F855-A734-4540-BCBB-44C7243ACE35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functions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dt" idx="5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0" name="Rectangle 7"/>
          <p:cNvSpPr/>
          <p:nvPr/>
        </p:nvSpPr>
        <p:spPr>
          <a:xfrm>
            <a:off x="7430400" y="206640"/>
            <a:ext cx="4538520" cy="99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421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920" cy="630720"/>
          </a:xfrm>
          <a:prstGeom prst="rect">
            <a:avLst/>
          </a:prstGeom>
          <a:ln w="0">
            <a:noFill/>
          </a:ln>
        </p:spPr>
      </p:pic>
      <p:sp>
        <p:nvSpPr>
          <p:cNvPr id="422" name="TextBox 9"/>
          <p:cNvSpPr/>
          <p:nvPr/>
        </p:nvSpPr>
        <p:spPr>
          <a:xfrm>
            <a:off x="8163720" y="22536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TextBox 10"/>
          <p:cNvSpPr/>
          <p:nvPr/>
        </p:nvSpPr>
        <p:spPr>
          <a:xfrm>
            <a:off x="8301960" y="542880"/>
            <a:ext cx="3482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040_window_functions.ipynb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6411C08-3322-4BBB-92AA-B32A52D2F6C7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functions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Window functions perform row-by-row operations on grouped data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They are an advanced way of avoiding for loops with tabular data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In Pandas, they can be achieved with a combo of sorting and grouping-by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7" name="Rectangle 7"/>
          <p:cNvSpPr/>
          <p:nvPr/>
        </p:nvSpPr>
        <p:spPr>
          <a:xfrm>
            <a:off x="7430400" y="206640"/>
            <a:ext cx="4538520" cy="99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428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920" cy="630720"/>
          </a:xfrm>
          <a:prstGeom prst="rect">
            <a:avLst/>
          </a:prstGeom>
          <a:ln w="0">
            <a:noFill/>
          </a:ln>
        </p:spPr>
      </p:pic>
      <p:sp>
        <p:nvSpPr>
          <p:cNvPr id="429" name="TextBox 9"/>
          <p:cNvSpPr/>
          <p:nvPr/>
        </p:nvSpPr>
        <p:spPr>
          <a:xfrm>
            <a:off x="8163720" y="22536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TextBox 10"/>
          <p:cNvSpPr/>
          <p:nvPr/>
        </p:nvSpPr>
        <p:spPr>
          <a:xfrm>
            <a:off x="8301960" y="542880"/>
            <a:ext cx="3482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</a:rPr>
              <a:t>040_window_functions.ipynb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D50AEB-99B5-4512-9936-FF2FC5BC0EDC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functions operations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33" name="Straight Arrow Connector 19"/>
          <p:cNvCxnSpPr/>
          <p:nvPr/>
        </p:nvCxnSpPr>
        <p:spPr>
          <a:xfrm flipV="1">
            <a:off x="2829600" y="2564640"/>
            <a:ext cx="408600" cy="66996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434" name="Straight Arrow Connector 20"/>
          <p:cNvCxnSpPr/>
          <p:nvPr/>
        </p:nvCxnSpPr>
        <p:spPr>
          <a:xfrm flipV="1">
            <a:off x="2822760" y="3840480"/>
            <a:ext cx="523800" cy="9216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435" name="Straight Arrow Connector 21"/>
          <p:cNvCxnSpPr/>
          <p:nvPr/>
        </p:nvCxnSpPr>
        <p:spPr>
          <a:xfrm>
            <a:off x="2811600" y="4768920"/>
            <a:ext cx="547200" cy="676440"/>
          </a:xfrm>
          <a:prstGeom prst="straightConnector1">
            <a:avLst/>
          </a:prstGeom>
          <a:ln w="57150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cxnSp>
        <p:nvCxnSpPr>
          <p:cNvPr id="436" name="Straight Arrow Connector 42"/>
          <p:cNvCxnSpPr/>
          <p:nvPr/>
        </p:nvCxnSpPr>
        <p:spPr>
          <a:xfrm>
            <a:off x="8301240" y="2178720"/>
            <a:ext cx="470880" cy="31068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437" name="Straight Arrow Connector 44"/>
          <p:cNvCxnSpPr/>
          <p:nvPr/>
        </p:nvCxnSpPr>
        <p:spPr>
          <a:xfrm>
            <a:off x="8301240" y="3955320"/>
            <a:ext cx="457560" cy="19584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438" name="Straight Arrow Connector 48"/>
          <p:cNvCxnSpPr/>
          <p:nvPr/>
        </p:nvCxnSpPr>
        <p:spPr>
          <a:xfrm flipV="1">
            <a:off x="8301240" y="4747320"/>
            <a:ext cx="457560" cy="692640"/>
          </a:xfrm>
          <a:prstGeom prst="straightConnector1">
            <a:avLst/>
          </a:prstGeom>
          <a:ln w="571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sp>
        <p:nvSpPr>
          <p:cNvPr id="439" name="TextBox 2"/>
          <p:cNvSpPr/>
          <p:nvPr/>
        </p:nvSpPr>
        <p:spPr>
          <a:xfrm>
            <a:off x="623520" y="1041120"/>
            <a:ext cx="1133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chemeClr val="accent6">
                    <a:lumMod val="75000"/>
                  </a:schemeClr>
                </a:solidFill>
                <a:latin typeface="Consolas"/>
              </a:rPr>
              <a:t>df['nr_lefts'] </a:t>
            </a:r>
            <a:r>
              <a:rPr b="0" lang="en-CH" sz="1800" spc="-1" strike="noStrike">
                <a:solidFill>
                  <a:srgbClr val="000000"/>
                </a:solidFill>
                <a:latin typeface="Consolas"/>
              </a:rPr>
              <a:t>= df</a:t>
            </a:r>
            <a:r>
              <a:rPr b="0" lang="en-CH" sz="18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.sort_values('time (ms)').groupby('subject_id')</a:t>
            </a:r>
            <a:r>
              <a:rPr b="0" lang="en-CH" sz="1800" spc="-1" strike="noStrike">
                <a:solidFill>
                  <a:schemeClr val="accent5">
                    <a:lumMod val="50000"/>
                  </a:schemeClr>
                </a:solidFill>
                <a:latin typeface="Consolas"/>
              </a:rPr>
              <a:t>['is_left'].cumsum()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Picture 10" descr=""/>
          <p:cNvPicPr/>
          <p:nvPr/>
        </p:nvPicPr>
        <p:blipFill>
          <a:blip r:embed="rId1"/>
          <a:stretch/>
        </p:blipFill>
        <p:spPr>
          <a:xfrm>
            <a:off x="142920" y="2124720"/>
            <a:ext cx="2609640" cy="3431520"/>
          </a:xfrm>
          <a:prstGeom prst="rect">
            <a:avLst/>
          </a:prstGeom>
          <a:ln w="0">
            <a:noFill/>
          </a:ln>
        </p:spPr>
      </p:pic>
      <p:pic>
        <p:nvPicPr>
          <p:cNvPr id="441" name="Picture 18" descr=""/>
          <p:cNvPicPr/>
          <p:nvPr/>
        </p:nvPicPr>
        <p:blipFill>
          <a:blip r:embed="rId2"/>
          <a:stretch/>
        </p:blipFill>
        <p:spPr>
          <a:xfrm>
            <a:off x="3404520" y="1479960"/>
            <a:ext cx="3019680" cy="4876200"/>
          </a:xfrm>
          <a:prstGeom prst="rect">
            <a:avLst/>
          </a:prstGeom>
          <a:ln w="0">
            <a:noFill/>
          </a:ln>
        </p:spPr>
      </p:pic>
      <p:pic>
        <p:nvPicPr>
          <p:cNvPr id="442" name="Picture 26" descr=""/>
          <p:cNvPicPr/>
          <p:nvPr/>
        </p:nvPicPr>
        <p:blipFill>
          <a:blip r:embed="rId3"/>
          <a:stretch/>
        </p:blipFill>
        <p:spPr>
          <a:xfrm>
            <a:off x="7079040" y="1479960"/>
            <a:ext cx="1093680" cy="4918680"/>
          </a:xfrm>
          <a:prstGeom prst="rect">
            <a:avLst/>
          </a:prstGeom>
          <a:ln w="0">
            <a:noFill/>
          </a:ln>
        </p:spPr>
      </p:pic>
      <p:sp>
        <p:nvSpPr>
          <p:cNvPr id="443" name="Right Arrow 27"/>
          <p:cNvSpPr/>
          <p:nvPr/>
        </p:nvSpPr>
        <p:spPr>
          <a:xfrm>
            <a:off x="6519240" y="3429000"/>
            <a:ext cx="503640" cy="8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44" name="Picture 28" descr=""/>
          <p:cNvPicPr/>
          <p:nvPr/>
        </p:nvPicPr>
        <p:blipFill>
          <a:blip r:embed="rId4"/>
          <a:stretch/>
        </p:blipFill>
        <p:spPr>
          <a:xfrm>
            <a:off x="8968680" y="2124720"/>
            <a:ext cx="3103560" cy="3441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919629-DFC7-4A18-81E6-7EEE2C66FCC9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 2"/>
          <p:cNvSpPr/>
          <p:nvPr/>
        </p:nvSpPr>
        <p:spPr>
          <a:xfrm>
            <a:off x="7428240" y="205920"/>
            <a:ext cx="4538520" cy="99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 the average number of days each patcher waited between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experiments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#6 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git.aspp.school/ASPP/2024-heraklion-data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 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dt" idx="5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9" name="TextBox 9"/>
          <p:cNvSpPr/>
          <p:nvPr/>
        </p:nvSpPr>
        <p:spPr>
          <a:xfrm>
            <a:off x="7930800" y="224640"/>
            <a:ext cx="17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0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4080" cy="555120"/>
          </a:xfrm>
          <a:prstGeom prst="rect">
            <a:avLst/>
          </a:prstGeom>
          <a:ln w="0">
            <a:noFill/>
          </a:ln>
        </p:spPr>
      </p:pic>
      <p:sp>
        <p:nvSpPr>
          <p:cNvPr id="451" name="TextBox 8"/>
          <p:cNvSpPr/>
          <p:nvPr/>
        </p:nvSpPr>
        <p:spPr>
          <a:xfrm>
            <a:off x="8301960" y="542880"/>
            <a:ext cx="3482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exercises/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tabular_window_functions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686AF29-C703-4362-81CD-5B380F73179C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Global summary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There are many different data structures, each specialized in efficiently processing one type of data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Code performance grows differently with data size: Big-O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NumPy array efficiently store data in a C-native memory block, interpreted as an array using some metadata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NumPy operations that only need to change the metadata do so, creating a view of the same memory block. These operations are O(1)!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Tabular data can also be vectorized using joins, anti-joins, split-apply-combine operations, and window functions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For these operations to be efficient and painless, data should be stored in a tidy data format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AA0366-CD29-4EBC-987A-0886C30999B4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What we didn’t talk about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Other data structures: graphs, trees, priority queues, …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Options for working with large data on disk / remotely (instead of in-memory)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Best practices in data handling: versioning, lineage, sharing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Organizing a complex data set in multiple tables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… 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and a lot more!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8" name="Picture 2" descr="The Data Warehouse Toolkit"/>
          <p:cNvPicPr/>
          <p:nvPr/>
        </p:nvPicPr>
        <p:blipFill>
          <a:blip r:embed="rId1"/>
          <a:stretch/>
        </p:blipFill>
        <p:spPr>
          <a:xfrm>
            <a:off x="9776160" y="3605400"/>
            <a:ext cx="1941480" cy="2447640"/>
          </a:xfrm>
          <a:prstGeom prst="rect">
            <a:avLst/>
          </a:prstGeom>
          <a:ln w="0">
            <a:noFill/>
          </a:ln>
        </p:spPr>
      </p:pic>
      <p:pic>
        <p:nvPicPr>
          <p:cNvPr id="459" name="Picture 9" descr=""/>
          <p:cNvPicPr/>
          <p:nvPr/>
        </p:nvPicPr>
        <p:blipFill>
          <a:blip r:embed="rId2"/>
          <a:stretch/>
        </p:blipFill>
        <p:spPr>
          <a:xfrm>
            <a:off x="473760" y="3863160"/>
            <a:ext cx="4029840" cy="21693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460" name="Picture 10" descr=""/>
          <p:cNvPicPr/>
          <p:nvPr/>
        </p:nvPicPr>
        <p:blipFill>
          <a:blip r:embed="rId3"/>
          <a:stretch/>
        </p:blipFill>
        <p:spPr>
          <a:xfrm>
            <a:off x="4816800" y="3867480"/>
            <a:ext cx="4508640" cy="21859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E0DCFC-C282-4600-98C9-C09455CED1AD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07520" y="2493000"/>
            <a:ext cx="5257440" cy="1872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CH" sz="7200" spc="-1" strike="noStrike">
                <a:solidFill>
                  <a:srgbClr val="000000"/>
                </a:solidFill>
                <a:latin typeface="Calibri Light"/>
              </a:rPr>
              <a:t>Thank you!</a:t>
            </a:r>
            <a:endParaRPr b="0" lang="en-CH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dt" idx="5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3" name="Picture 4" descr="Image"/>
          <p:cNvPicPr/>
          <p:nvPr/>
        </p:nvPicPr>
        <p:blipFill>
          <a:blip r:embed="rId1"/>
          <a:stretch/>
        </p:blipFill>
        <p:spPr>
          <a:xfrm>
            <a:off x="6672240" y="994320"/>
            <a:ext cx="4868640" cy="4868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7A6715-7620-47F8-B343-94929CEBBBB7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C28395-0DC6-4329-A01C-E10D3D419D9D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 organization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Data organization concepts: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tidy data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normalized data (star organization)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data science friendly data (denormalized)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dt" idx="5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4BD0BD-ACB9-4F22-917F-B14378115B95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1f2328"/>
                </a:solidFill>
                <a:latin typeface="Calibri Light"/>
              </a:rPr>
              <a:t>Many tools to handle tabular data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Python tools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pandas: in-memory tabular data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dask: on-disk tabular data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SQL databases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Optimized for retrieving rows (tree data structure for index)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Transactional: groups of operations are either all executed, or none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Columnar DBs, Spark, Hadoop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Optimized for operations on columns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Ideal for data science tasks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Operations can be automatically distributed over multiple machines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Rectangle 7"/>
          <p:cNvSpPr/>
          <p:nvPr/>
        </p:nvSpPr>
        <p:spPr>
          <a:xfrm>
            <a:off x="8640000" y="-52560"/>
            <a:ext cx="3384000" cy="2932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These slides: same message (it’s not about Pandas), but avoid scaring everyone with SQL and such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4B0AF0-FF78-4B2C-862C-0D334DEF3A8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Organizing multiple tables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Dimension vs fact tables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De-normalization (but for data analys flat tables are more convienent)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dt" idx="5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1" name="Picture 2" descr="The Data Warehouse Toolkit"/>
          <p:cNvPicPr/>
          <p:nvPr/>
        </p:nvPicPr>
        <p:blipFill>
          <a:blip r:embed="rId1"/>
          <a:stretch/>
        </p:blipFill>
        <p:spPr>
          <a:xfrm>
            <a:off x="8040240" y="3162600"/>
            <a:ext cx="2088000" cy="263196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6" descr=""/>
          <p:cNvPicPr/>
          <p:nvPr/>
        </p:nvPicPr>
        <p:blipFill>
          <a:blip r:embed="rId2"/>
          <a:stretch/>
        </p:blipFill>
        <p:spPr>
          <a:xfrm>
            <a:off x="551520" y="2951640"/>
            <a:ext cx="5614200" cy="30535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0BEE24-8A11-4629-BEFA-E005086253CE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Dealing with changes in the data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5240" cy="48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Recommendations: 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NEVER overwite a data file. Treat data files as immutable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Use versioning for changes in the data file, and load the latest version for new 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analyses, old versions to reproduce previous results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(pond is a library I’m working on to automatize this process)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Like in computer code: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Adding new columns / rows is generally ok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Deleting/changing a column is not! Code will break! Add a new column 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instead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7C358D1-C8B9-4A66-88B8-E770A9B28A86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7"/>
          <p:cNvSpPr/>
          <p:nvPr/>
        </p:nvSpPr>
        <p:spPr>
          <a:xfrm>
            <a:off x="2691360" y="1730520"/>
            <a:ext cx="8890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</a:rPr>
              <a:t>df</a:t>
            </a:r>
            <a:r>
              <a:rPr b="0" lang="en-CH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.groupby(‘condition_id’)</a:t>
            </a:r>
            <a:r>
              <a:rPr b="0" lang="en-CH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</a:rPr>
              <a:t>[‘response_time’].mean()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1"/>
          <p:cNvSpPr/>
          <p:nvPr/>
        </p:nvSpPr>
        <p:spPr>
          <a:xfrm>
            <a:off x="2722320" y="2646000"/>
            <a:ext cx="8890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</a:rPr>
              <a:t>df</a:t>
            </a:r>
            <a:r>
              <a:rPr b="0" lang="en-CH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.groupby(‘condition_id’)</a:t>
            </a:r>
            <a:r>
              <a:rPr b="0" lang="en-CH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</a:rPr>
              <a:t>[‘response_time’].mean()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2"/>
          <p:cNvSpPr/>
          <p:nvPr/>
        </p:nvSpPr>
        <p:spPr>
          <a:xfrm>
            <a:off x="853200" y="1699920"/>
            <a:ext cx="14180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Pandas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8"/>
          <p:cNvSpPr/>
          <p:nvPr/>
        </p:nvSpPr>
        <p:spPr>
          <a:xfrm>
            <a:off x="853200" y="2618280"/>
            <a:ext cx="1862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dask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Box 9"/>
          <p:cNvSpPr/>
          <p:nvPr/>
        </p:nvSpPr>
        <p:spPr>
          <a:xfrm>
            <a:off x="2722320" y="3565440"/>
            <a:ext cx="8890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</a:rPr>
              <a:t>df</a:t>
            </a:r>
            <a:r>
              <a:rPr b="0" lang="en-CH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.groupby(‘condition_id’)</a:t>
            </a:r>
            <a:r>
              <a:rPr b="0" lang="en-CH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</a:rPr>
              <a:t>.avg(‘response_time’)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Box 10"/>
          <p:cNvSpPr/>
          <p:nvPr/>
        </p:nvSpPr>
        <p:spPr>
          <a:xfrm>
            <a:off x="853200" y="3537000"/>
            <a:ext cx="1862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PySpark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28"/>
          <p:cNvSpPr/>
          <p:nvPr/>
        </p:nvSpPr>
        <p:spPr>
          <a:xfrm>
            <a:off x="853200" y="4455360"/>
            <a:ext cx="1862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SQL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1111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4000"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Tabular data ideas and operations are universal for all tabular data tools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TextBox 24"/>
          <p:cNvSpPr/>
          <p:nvPr/>
        </p:nvSpPr>
        <p:spPr>
          <a:xfrm>
            <a:off x="2722320" y="4515840"/>
            <a:ext cx="889092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SELECT condition_id,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</a:rPr>
              <a:t>       </a:t>
            </a:r>
            <a:r>
              <a:rPr b="0" lang="en-US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</a:rPr>
              <a:t>AVG(response_time) AS avg_response_time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FROM df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GROUP BY condition_id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;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Rectangle 3"/>
          <p:cNvSpPr/>
          <p:nvPr/>
        </p:nvSpPr>
        <p:spPr>
          <a:xfrm>
            <a:off x="8676000" y="2340000"/>
            <a:ext cx="3384000" cy="2932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These slides: same message (it’s not about Pandas), but avoid scaring everyone with SQL and such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904B6D-9CA7-4E38-B172-F7FC2F958FAD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Basic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Panda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refere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nce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slide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838080" y="1268640"/>
            <a:ext cx="10515240" cy="5256360"/>
          </a:xfrm>
          <a:prstGeom prst="rect">
            <a:avLst/>
          </a:prstGeom>
          <a:noFill/>
          <a:ln w="0">
            <a:noFill/>
          </a:ln>
        </p:spPr>
        <p:txBody>
          <a:bodyPr numCol="2" spcCol="360000" anchor="t">
            <a:normAutofit fontScale="61000"/>
          </a:bodyPr>
          <a:p>
            <a:pPr marL="222840" indent="-222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Looking at data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df.head()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show the first 5 rows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df.tail()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show the last 5 rows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df.sample(n)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show n random rows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marL="222840" indent="-222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Attributes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df.shape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size of the table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df.dtypes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print dtype of cols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df.columns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column index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df.index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rows index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marL="222840" indent="-222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Indexing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get column ‘age’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df[[‘age’, ‘name’]]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multiple columns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df.iloc[0, 2]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one element, by position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marL="222840" indent="-222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Exploration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df[‘name’].unique()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unique values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df[‘age’].describe()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summary stats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df[‘age’].value_counts(dropna=False)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number of rows per unique value in column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</a:pP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marL="222840" indent="-222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Adding a column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df[‘new’] = df[‘age’] * 3.1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add new column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marL="222840" indent="-222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Filtering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df[df['age'] &gt; 30]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select rows where condition is True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marL="222840" indent="-222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Operations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df.min(), .max(), .mean(), .std(), etc.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</a:t>
            </a:r>
            <a:br>
              <a:rPr sz="1900"/>
            </a:b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column-wise operations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df.count()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count of non-NaN elements in columns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df.sort_values(‘name’)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reorder rows by values of column ‘name’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df.sort_index()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reorder rows by the index values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marL="222840" indent="-222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String operations</a:t>
            </a:r>
            <a:endParaRPr b="0" lang="en-CH" sz="28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df[‘name’].str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accessor for operations on the strings in a col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df['name'].str[2:4]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slice the strings in a col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  <a:p>
            <a:pPr lvl="1" marL="669240" indent="-22284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df['name'].str.count(‘a’)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count the letter ‘a’ in the string in a col</a:t>
            </a:r>
            <a:endParaRPr b="0" lang="en-CH" sz="19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Rectangle 2"/>
          <p:cNvSpPr/>
          <p:nvPr/>
        </p:nvSpPr>
        <p:spPr>
          <a:xfrm>
            <a:off x="4332240" y="2189880"/>
            <a:ext cx="3384000" cy="24901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REMOVE?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Maybe give as cheatsheet 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671DB3-1A76-4A5F-AB4C-239B81965A8B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9080" cy="90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Tabular data example from the lab</a:t>
            </a:r>
            <a:endParaRPr b="0" lang="en-CH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838080" y="1124640"/>
            <a:ext cx="10515240" cy="1872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Research question: Does neuronal activity change over time? Does this depend on the overall activity level of the neuronal network?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mainstream theory suggests that neural activity is self-regulating to maintain a baseline level (“homeostatic plasticity”)</a:t>
            </a:r>
            <a:endParaRPr b="0" lang="en-CH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Content Placeholder 2"/>
          <p:cNvSpPr/>
          <p:nvPr/>
        </p:nvSpPr>
        <p:spPr>
          <a:xfrm>
            <a:off x="838080" y="2781000"/>
            <a:ext cx="4393440" cy="30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6000"/>
          </a:bodyPr>
          <a:p>
            <a:pPr marL="219240" indent="-219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Exp design: patch clamp recordings from the same cells (or different cells/ same slices) before and after prolonged incubation in high potassium (K)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9240" indent="-219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Potassium stimulates and TTX silences the entire network, allowing us to control the overall activity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Picture 9" descr=""/>
          <p:cNvPicPr/>
          <p:nvPr/>
        </p:nvPicPr>
        <p:blipFill>
          <a:blip r:embed="rId1"/>
          <a:stretch/>
        </p:blipFill>
        <p:spPr>
          <a:xfrm>
            <a:off x="5879880" y="2749320"/>
            <a:ext cx="5184360" cy="3089880"/>
          </a:xfrm>
          <a:prstGeom prst="rect">
            <a:avLst/>
          </a:prstGeom>
          <a:ln w="0">
            <a:noFill/>
          </a:ln>
        </p:spPr>
      </p:pic>
      <p:sp>
        <p:nvSpPr>
          <p:cNvPr id="171" name="Rectangle 6"/>
          <p:cNvSpPr/>
          <p:nvPr/>
        </p:nvSpPr>
        <p:spPr>
          <a:xfrm>
            <a:off x="8136000" y="2210760"/>
            <a:ext cx="3384000" cy="1389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Use weather data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4B6612-11EA-4DA0-B5F2-C854E4112949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2401200"/>
            <a:ext cx="10515240" cy="2055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TABULAR DATA OPERATIONS</a:t>
            </a:r>
            <a:endParaRPr b="0" lang="en-CH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589DB3D-DECD-4102-B0AF-FEE0A33133C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134928</TotalTime>
  <Application>LibreOffice/7.4.7.2$Linux_X86_64 LibreOffice_project/40$Build-2</Application>
  <AppVersion>15.0000</AppVersion>
  <Words>3059</Words>
  <Paragraphs>553</Paragraphs>
  <Company>University of Pennsylvania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2010-10-01T16:09:12Z</dcterms:created>
  <dc:creator>Pietro Berkes</dc:creator>
  <dc:description/>
  <dc:language>en-GB</dc:language>
  <cp:lastModifiedBy>Guillermo Aguilar</cp:lastModifiedBy>
  <cp:lastPrinted>2017-08-28T05:46:03Z</cp:lastPrinted>
  <dcterms:modified xsi:type="dcterms:W3CDTF">2025-09-09T16:59:25Z</dcterms:modified>
  <cp:revision>1674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48</vt:i4>
  </property>
</Properties>
</file>